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076136291" r:id="rId2"/>
    <p:sldId id="2076136300" r:id="rId3"/>
    <p:sldId id="2076136312" r:id="rId4"/>
    <p:sldId id="2076136313" r:id="rId5"/>
    <p:sldId id="2076136314" r:id="rId6"/>
    <p:sldId id="2076136307" r:id="rId7"/>
    <p:sldId id="2076136310" r:id="rId8"/>
    <p:sldId id="2076136309" r:id="rId9"/>
    <p:sldId id="258" r:id="rId10"/>
    <p:sldId id="259" r:id="rId11"/>
    <p:sldId id="2076136306" r:id="rId12"/>
    <p:sldId id="261" r:id="rId13"/>
    <p:sldId id="2076136305" r:id="rId14"/>
    <p:sldId id="2076136304" r:id="rId15"/>
    <p:sldId id="2076136303" r:id="rId16"/>
    <p:sldId id="2076136302" r:id="rId17"/>
    <p:sldId id="2076136301" r:id="rId18"/>
    <p:sldId id="2076136295" r:id="rId19"/>
    <p:sldId id="2076136296" r:id="rId20"/>
    <p:sldId id="2076136297" r:id="rId21"/>
    <p:sldId id="2076136298" r:id="rId22"/>
    <p:sldId id="2076136299" r:id="rId23"/>
    <p:sldId id="2076136308" r:id="rId24"/>
    <p:sldId id="2076136311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Poppins" panose="00000500000000000000" pitchFamily="2" charset="0"/>
      <p:regular r:id="rId31"/>
      <p:bold r:id="rId32"/>
      <p:italic r:id="rId33"/>
      <p:boldItalic r:id="rId34"/>
    </p:embeddedFont>
    <p:embeddedFont>
      <p:font typeface="Poppins Light" panose="00000400000000000000" pitchFamily="2" charset="0"/>
      <p:regular r:id="rId35"/>
      <p:italic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  <p:embeddedFont>
      <p:font typeface="Roboto Light" panose="02000000000000000000" pitchFamily="2" charset="0"/>
      <p:regular r:id="rId41"/>
      <p:italic r:id="rId42"/>
    </p:embeddedFont>
    <p:embeddedFont>
      <p:font typeface="Rubik" panose="020B0604020202020204" charset="-79"/>
      <p:regular r:id="rId43"/>
      <p:bold r:id="rId44"/>
      <p:italic r:id="rId45"/>
      <p:boldItalic r:id="rId46"/>
    </p:embeddedFont>
    <p:embeddedFont>
      <p:font typeface="Rubik Light" panose="020B0604020202020204" charset="-79"/>
      <p:regular r:id="rId47"/>
      <p:bold r:id="rId48"/>
      <p:italic r:id="rId49"/>
      <p:boldItalic r:id="rId50"/>
    </p:embeddedFont>
    <p:embeddedFont>
      <p:font typeface="Segoe UI" panose="020B0502040204020203" pitchFamily="34" charset="0"/>
      <p:regular r:id="rId51"/>
      <p:bold r:id="rId52"/>
      <p:italic r:id="rId53"/>
      <p:boldItalic r:id="rId54"/>
    </p:embeddedFont>
    <p:embeddedFont>
      <p:font typeface="Segoe UI Semibold" panose="020B0702040204020203" pitchFamily="34" charset="0"/>
      <p:bold r:id="rId55"/>
      <p:boldItalic r:id="rId56"/>
    </p:embeddedFont>
    <p:embeddedFont>
      <p:font typeface="Segoe UI Semibold (Headings)" panose="020B060402020202020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B60E66-1338-4CF3-B6DE-D7DAD55CEFF0}" v="7" dt="2022-10-21T04:02:59.4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2" d="100"/>
          <a:sy n="102" d="100"/>
        </p:scale>
        <p:origin x="251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font" Target="fonts/font24.fntdata"/><Relationship Id="rId55" Type="http://schemas.openxmlformats.org/officeDocument/2006/relationships/font" Target="fonts/font29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openxmlformats.org/officeDocument/2006/relationships/font" Target="fonts/font27.fntdata"/><Relationship Id="rId58" Type="http://schemas.openxmlformats.org/officeDocument/2006/relationships/font" Target="fonts/font32.fntdata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56" Type="http://schemas.openxmlformats.org/officeDocument/2006/relationships/font" Target="fonts/font30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59" Type="http://schemas.openxmlformats.org/officeDocument/2006/relationships/font" Target="fonts/font33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54" Type="http://schemas.openxmlformats.org/officeDocument/2006/relationships/font" Target="fonts/font28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Relationship Id="rId57" Type="http://schemas.openxmlformats.org/officeDocument/2006/relationships/font" Target="fonts/font31.fntdata"/><Relationship Id="rId10" Type="http://schemas.openxmlformats.org/officeDocument/2006/relationships/slide" Target="slides/slide9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font" Target="fonts/font26.fntdata"/><Relationship Id="rId60" Type="http://schemas.openxmlformats.org/officeDocument/2006/relationships/font" Target="fonts/font34.fntdata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1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yesh Sharma" userId="1690b9dfbe4eb8dd" providerId="LiveId" clId="{A5B60E66-1338-4CF3-B6DE-D7DAD55CEFF0}"/>
    <pc:docChg chg="undo redo custSel addSld modSld sldOrd">
      <pc:chgData name="Jayesh Sharma" userId="1690b9dfbe4eb8dd" providerId="LiveId" clId="{A5B60E66-1338-4CF3-B6DE-D7DAD55CEFF0}" dt="2022-10-21T09:13:04.367" v="358" actId="20577"/>
      <pc:docMkLst>
        <pc:docMk/>
      </pc:docMkLst>
      <pc:sldChg chg="modSp mod">
        <pc:chgData name="Jayesh Sharma" userId="1690b9dfbe4eb8dd" providerId="LiveId" clId="{A5B60E66-1338-4CF3-B6DE-D7DAD55CEFF0}" dt="2022-10-20T18:14:32.193" v="129" actId="20577"/>
        <pc:sldMkLst>
          <pc:docMk/>
          <pc:sldMk cId="3206497647" sldId="2076136299"/>
        </pc:sldMkLst>
        <pc:spChg chg="mod">
          <ac:chgData name="Jayesh Sharma" userId="1690b9dfbe4eb8dd" providerId="LiveId" clId="{A5B60E66-1338-4CF3-B6DE-D7DAD55CEFF0}" dt="2022-10-20T18:14:32.193" v="129" actId="20577"/>
          <ac:spMkLst>
            <pc:docMk/>
            <pc:sldMk cId="3206497647" sldId="2076136299"/>
            <ac:spMk id="11" creationId="{972A8F5B-83F1-CC33-55C9-1C11FB07A89B}"/>
          </ac:spMkLst>
        </pc:spChg>
      </pc:sldChg>
      <pc:sldChg chg="modSp mod">
        <pc:chgData name="Jayesh Sharma" userId="1690b9dfbe4eb8dd" providerId="LiveId" clId="{A5B60E66-1338-4CF3-B6DE-D7DAD55CEFF0}" dt="2022-10-16T06:43:00.708" v="18" actId="20577"/>
        <pc:sldMkLst>
          <pc:docMk/>
          <pc:sldMk cId="1188249630" sldId="2076136300"/>
        </pc:sldMkLst>
        <pc:spChg chg="mod">
          <ac:chgData name="Jayesh Sharma" userId="1690b9dfbe4eb8dd" providerId="LiveId" clId="{A5B60E66-1338-4CF3-B6DE-D7DAD55CEFF0}" dt="2022-10-16T06:43:00.708" v="18" actId="20577"/>
          <ac:spMkLst>
            <pc:docMk/>
            <pc:sldMk cId="1188249630" sldId="2076136300"/>
            <ac:spMk id="38" creationId="{362E8B59-6A50-5587-720A-A171CE153861}"/>
          </ac:spMkLst>
        </pc:spChg>
      </pc:sldChg>
      <pc:sldChg chg="addSp delSp modSp mod">
        <pc:chgData name="Jayesh Sharma" userId="1690b9dfbe4eb8dd" providerId="LiveId" clId="{A5B60E66-1338-4CF3-B6DE-D7DAD55CEFF0}" dt="2022-10-21T09:13:04.367" v="358" actId="20577"/>
        <pc:sldMkLst>
          <pc:docMk/>
          <pc:sldMk cId="1538236342" sldId="2076136307"/>
        </pc:sldMkLst>
        <pc:spChg chg="mod">
          <ac:chgData name="Jayesh Sharma" userId="1690b9dfbe4eb8dd" providerId="LiveId" clId="{A5B60E66-1338-4CF3-B6DE-D7DAD55CEFF0}" dt="2022-10-21T09:13:04.367" v="358" actId="20577"/>
          <ac:spMkLst>
            <pc:docMk/>
            <pc:sldMk cId="1538236342" sldId="2076136307"/>
            <ac:spMk id="1087" creationId="{43E44705-115C-6826-8BE8-6CB31FC6FAA1}"/>
          </ac:spMkLst>
        </pc:spChg>
        <pc:spChg chg="mod">
          <ac:chgData name="Jayesh Sharma" userId="1690b9dfbe4eb8dd" providerId="LiveId" clId="{A5B60E66-1338-4CF3-B6DE-D7DAD55CEFF0}" dt="2022-10-21T09:12:41.771" v="348" actId="403"/>
          <ac:spMkLst>
            <pc:docMk/>
            <pc:sldMk cId="1538236342" sldId="2076136307"/>
            <ac:spMk id="1088" creationId="{7585A152-D2AF-4BFB-D232-03D453A7FF2A}"/>
          </ac:spMkLst>
        </pc:spChg>
        <pc:spChg chg="mod">
          <ac:chgData name="Jayesh Sharma" userId="1690b9dfbe4eb8dd" providerId="LiveId" clId="{A5B60E66-1338-4CF3-B6DE-D7DAD55CEFF0}" dt="2022-10-20T18:38:04.335" v="137" actId="1076"/>
          <ac:spMkLst>
            <pc:docMk/>
            <pc:sldMk cId="1538236342" sldId="2076136307"/>
            <ac:spMk id="1090" creationId="{B9A7FAC8-B269-EBCA-497D-9A35B080FBFC}"/>
          </ac:spMkLst>
        </pc:spChg>
        <pc:picChg chg="add del mod">
          <ac:chgData name="Jayesh Sharma" userId="1690b9dfbe4eb8dd" providerId="LiveId" clId="{A5B60E66-1338-4CF3-B6DE-D7DAD55CEFF0}" dt="2022-10-20T18:38:40.215" v="139" actId="478"/>
          <ac:picMkLst>
            <pc:docMk/>
            <pc:sldMk cId="1538236342" sldId="2076136307"/>
            <ac:picMk id="3" creationId="{B4314675-3C82-096E-88C0-A9C0DA16C779}"/>
          </ac:picMkLst>
        </pc:picChg>
        <pc:picChg chg="add mod">
          <ac:chgData name="Jayesh Sharma" userId="1690b9dfbe4eb8dd" providerId="LiveId" clId="{A5B60E66-1338-4CF3-B6DE-D7DAD55CEFF0}" dt="2022-10-20T18:38:59.736" v="144" actId="1076"/>
          <ac:picMkLst>
            <pc:docMk/>
            <pc:sldMk cId="1538236342" sldId="2076136307"/>
            <ac:picMk id="5" creationId="{5A5DA13A-B546-A192-6E70-D393C2ADC9EC}"/>
          </ac:picMkLst>
        </pc:picChg>
      </pc:sldChg>
      <pc:sldChg chg="addSp delSp modSp add mod">
        <pc:chgData name="Jayesh Sharma" userId="1690b9dfbe4eb8dd" providerId="LiveId" clId="{A5B60E66-1338-4CF3-B6DE-D7DAD55CEFF0}" dt="2022-10-20T18:43:37.645" v="205" actId="1076"/>
        <pc:sldMkLst>
          <pc:docMk/>
          <pc:sldMk cId="917224757" sldId="2076136310"/>
        </pc:sldMkLst>
        <pc:spChg chg="mod">
          <ac:chgData name="Jayesh Sharma" userId="1690b9dfbe4eb8dd" providerId="LiveId" clId="{A5B60E66-1338-4CF3-B6DE-D7DAD55CEFF0}" dt="2022-10-20T18:05:30.243" v="54" actId="20577"/>
          <ac:spMkLst>
            <pc:docMk/>
            <pc:sldMk cId="917224757" sldId="2076136310"/>
            <ac:spMk id="1087" creationId="{43E44705-115C-6826-8BE8-6CB31FC6FAA1}"/>
          </ac:spMkLst>
        </pc:spChg>
        <pc:spChg chg="del">
          <ac:chgData name="Jayesh Sharma" userId="1690b9dfbe4eb8dd" providerId="LiveId" clId="{A5B60E66-1338-4CF3-B6DE-D7DAD55CEFF0}" dt="2022-10-20T18:05:19.828" v="21" actId="478"/>
          <ac:spMkLst>
            <pc:docMk/>
            <pc:sldMk cId="917224757" sldId="2076136310"/>
            <ac:spMk id="1088" creationId="{7585A152-D2AF-4BFB-D232-03D453A7FF2A}"/>
          </ac:spMkLst>
        </pc:spChg>
        <pc:spChg chg="del">
          <ac:chgData name="Jayesh Sharma" userId="1690b9dfbe4eb8dd" providerId="LiveId" clId="{A5B60E66-1338-4CF3-B6DE-D7DAD55CEFF0}" dt="2022-10-20T18:05:19.828" v="21" actId="478"/>
          <ac:spMkLst>
            <pc:docMk/>
            <pc:sldMk cId="917224757" sldId="2076136310"/>
            <ac:spMk id="1090" creationId="{B9A7FAC8-B269-EBCA-497D-9A35B080FBFC}"/>
          </ac:spMkLst>
        </pc:spChg>
        <pc:picChg chg="add mod modCrop">
          <ac:chgData name="Jayesh Sharma" userId="1690b9dfbe4eb8dd" providerId="LiveId" clId="{A5B60E66-1338-4CF3-B6DE-D7DAD55CEFF0}" dt="2022-10-20T18:39:12.035" v="202" actId="1037"/>
          <ac:picMkLst>
            <pc:docMk/>
            <pc:sldMk cId="917224757" sldId="2076136310"/>
            <ac:picMk id="3" creationId="{27B9A1D4-F832-F4BE-1F29-0A93605731FA}"/>
          </ac:picMkLst>
        </pc:picChg>
        <pc:picChg chg="add mod">
          <ac:chgData name="Jayesh Sharma" userId="1690b9dfbe4eb8dd" providerId="LiveId" clId="{A5B60E66-1338-4CF3-B6DE-D7DAD55CEFF0}" dt="2022-10-20T18:43:37.645" v="205" actId="1076"/>
          <ac:picMkLst>
            <pc:docMk/>
            <pc:sldMk cId="917224757" sldId="2076136310"/>
            <ac:picMk id="5" creationId="{03D82E2E-0F0E-4FBA-BCD1-AC980C6A039B}"/>
          </ac:picMkLst>
        </pc:picChg>
        <pc:picChg chg="del">
          <ac:chgData name="Jayesh Sharma" userId="1690b9dfbe4eb8dd" providerId="LiveId" clId="{A5B60E66-1338-4CF3-B6DE-D7DAD55CEFF0}" dt="2022-10-20T18:05:19.828" v="21" actId="478"/>
          <ac:picMkLst>
            <pc:docMk/>
            <pc:sldMk cId="917224757" sldId="2076136310"/>
            <ac:picMk id="1089" creationId="{6F793BF2-F76C-E4A7-DA06-3B7DE1D8CD80}"/>
          </ac:picMkLst>
        </pc:picChg>
      </pc:sldChg>
      <pc:sldChg chg="add ord">
        <pc:chgData name="Jayesh Sharma" userId="1690b9dfbe4eb8dd" providerId="LiveId" clId="{A5B60E66-1338-4CF3-B6DE-D7DAD55CEFF0}" dt="2022-10-20T18:19:55.887" v="132"/>
        <pc:sldMkLst>
          <pc:docMk/>
          <pc:sldMk cId="3584195944" sldId="2076136311"/>
        </pc:sldMkLst>
      </pc:sldChg>
      <pc:sldChg chg="addSp delSp modSp new mod">
        <pc:chgData name="Jayesh Sharma" userId="1690b9dfbe4eb8dd" providerId="LiveId" clId="{A5B60E66-1338-4CF3-B6DE-D7DAD55CEFF0}" dt="2022-10-21T04:04:10.338" v="230" actId="255"/>
        <pc:sldMkLst>
          <pc:docMk/>
          <pc:sldMk cId="2874640581" sldId="2076136312"/>
        </pc:sldMkLst>
        <pc:spChg chg="mod">
          <ac:chgData name="Jayesh Sharma" userId="1690b9dfbe4eb8dd" providerId="LiveId" clId="{A5B60E66-1338-4CF3-B6DE-D7DAD55CEFF0}" dt="2022-10-21T04:04:10.338" v="230" actId="255"/>
          <ac:spMkLst>
            <pc:docMk/>
            <pc:sldMk cId="2874640581" sldId="2076136312"/>
            <ac:spMk id="2" creationId="{6AB02759-80FB-4F51-112D-A3A574EF1F5F}"/>
          </ac:spMkLst>
        </pc:spChg>
        <pc:spChg chg="del">
          <ac:chgData name="Jayesh Sharma" userId="1690b9dfbe4eb8dd" providerId="LiveId" clId="{A5B60E66-1338-4CF3-B6DE-D7DAD55CEFF0}" dt="2022-10-21T04:02:49.424" v="210" actId="478"/>
          <ac:spMkLst>
            <pc:docMk/>
            <pc:sldMk cId="2874640581" sldId="2076136312"/>
            <ac:spMk id="3" creationId="{00232B30-58BE-BDEF-B73A-002A41D707CC}"/>
          </ac:spMkLst>
        </pc:spChg>
        <pc:picChg chg="add mod">
          <ac:chgData name="Jayesh Sharma" userId="1690b9dfbe4eb8dd" providerId="LiveId" clId="{A5B60E66-1338-4CF3-B6DE-D7DAD55CEFF0}" dt="2022-10-21T04:02:59.458" v="212" actId="1076"/>
          <ac:picMkLst>
            <pc:docMk/>
            <pc:sldMk cId="2874640581" sldId="2076136312"/>
            <ac:picMk id="1026" creationId="{CD3DABBD-823A-1827-DAC5-9CF21B0FCA05}"/>
          </ac:picMkLst>
        </pc:picChg>
      </pc:sldChg>
      <pc:sldChg chg="addSp delSp modSp new mod">
        <pc:chgData name="Jayesh Sharma" userId="1690b9dfbe4eb8dd" providerId="LiveId" clId="{A5B60E66-1338-4CF3-B6DE-D7DAD55CEFF0}" dt="2022-10-21T04:13:35.615" v="339" actId="1035"/>
        <pc:sldMkLst>
          <pc:docMk/>
          <pc:sldMk cId="987562309" sldId="2076136313"/>
        </pc:sldMkLst>
        <pc:spChg chg="mod">
          <ac:chgData name="Jayesh Sharma" userId="1690b9dfbe4eb8dd" providerId="LiveId" clId="{A5B60E66-1338-4CF3-B6DE-D7DAD55CEFF0}" dt="2022-10-21T04:10:32.539" v="287" actId="20577"/>
          <ac:spMkLst>
            <pc:docMk/>
            <pc:sldMk cId="987562309" sldId="2076136313"/>
            <ac:spMk id="2" creationId="{1BF14F05-B285-392E-4E0B-804E4A58CED3}"/>
          </ac:spMkLst>
        </pc:spChg>
        <pc:spChg chg="del">
          <ac:chgData name="Jayesh Sharma" userId="1690b9dfbe4eb8dd" providerId="LiveId" clId="{A5B60E66-1338-4CF3-B6DE-D7DAD55CEFF0}" dt="2022-10-21T04:09:50.935" v="234" actId="478"/>
          <ac:spMkLst>
            <pc:docMk/>
            <pc:sldMk cId="987562309" sldId="2076136313"/>
            <ac:spMk id="3" creationId="{226750A4-0CAC-9FD2-0EE9-36992DFA1844}"/>
          </ac:spMkLst>
        </pc:spChg>
        <pc:spChg chg="add del">
          <ac:chgData name="Jayesh Sharma" userId="1690b9dfbe4eb8dd" providerId="LiveId" clId="{A5B60E66-1338-4CF3-B6DE-D7DAD55CEFF0}" dt="2022-10-21T04:09:30.560" v="233" actId="478"/>
          <ac:spMkLst>
            <pc:docMk/>
            <pc:sldMk cId="987562309" sldId="2076136313"/>
            <ac:spMk id="5" creationId="{2904764A-EBE9-A5D0-49AF-BDD14D13A6AD}"/>
          </ac:spMkLst>
        </pc:spChg>
        <pc:picChg chg="add mod">
          <ac:chgData name="Jayesh Sharma" userId="1690b9dfbe4eb8dd" providerId="LiveId" clId="{A5B60E66-1338-4CF3-B6DE-D7DAD55CEFF0}" dt="2022-10-21T04:13:35.615" v="339" actId="1035"/>
          <ac:picMkLst>
            <pc:docMk/>
            <pc:sldMk cId="987562309" sldId="2076136313"/>
            <ac:picMk id="7" creationId="{9A7CC8E1-CB94-2160-0616-F1B0967F9C9F}"/>
          </ac:picMkLst>
        </pc:picChg>
      </pc:sldChg>
      <pc:sldChg chg="addSp delSp modSp add mod">
        <pc:chgData name="Jayesh Sharma" userId="1690b9dfbe4eb8dd" providerId="LiveId" clId="{A5B60E66-1338-4CF3-B6DE-D7DAD55CEFF0}" dt="2022-10-21T04:12:59.250" v="294" actId="1076"/>
        <pc:sldMkLst>
          <pc:docMk/>
          <pc:sldMk cId="2805077277" sldId="2076136314"/>
        </pc:sldMkLst>
        <pc:picChg chg="add mod">
          <ac:chgData name="Jayesh Sharma" userId="1690b9dfbe4eb8dd" providerId="LiveId" clId="{A5B60E66-1338-4CF3-B6DE-D7DAD55CEFF0}" dt="2022-10-21T04:12:59.250" v="294" actId="1076"/>
          <ac:picMkLst>
            <pc:docMk/>
            <pc:sldMk cId="2805077277" sldId="2076136314"/>
            <ac:picMk id="4" creationId="{44A8F3AC-2A63-B48D-EFD9-9FDE5CC7429C}"/>
          </ac:picMkLst>
        </pc:picChg>
        <pc:picChg chg="del">
          <ac:chgData name="Jayesh Sharma" userId="1690b9dfbe4eb8dd" providerId="LiveId" clId="{A5B60E66-1338-4CF3-B6DE-D7DAD55CEFF0}" dt="2022-10-21T04:12:35.505" v="289" actId="478"/>
          <ac:picMkLst>
            <pc:docMk/>
            <pc:sldMk cId="2805077277" sldId="2076136314"/>
            <ac:picMk id="7" creationId="{9A7CC8E1-CB94-2160-0616-F1B0967F9C9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6920e0ee6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6920e0ee6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It's easier to think of them in terms of different stack components.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first, Let's see what an mlops lifecycle looks like.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6920e0ee6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6920e0ee6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each of the concerns in the previous slide are addressed by one or the other stack component. These are the most commonly used stack components.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each of these components, you have multiple tools. So all of the tools we saw earlier can fit into one or more of these separations.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920e0ee66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6920e0ee66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ZenML documentation has this table for data validators that allows you to compare the specs for different tools.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 all good, you check the specs and you finalize on a tool, you build a PoC and it works as you wanted. Boom, problem solved. But it’s not always this simple.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0144" y="478774"/>
            <a:ext cx="2020579" cy="373949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69955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0" kern="1200" cap="none" spc="-38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AD98D2E-15E9-4E97-B820-4F26956CA8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1989" y="1356413"/>
            <a:ext cx="6858000" cy="26545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ECA080-AAEE-044D-DBBF-87373C6881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00147" y="-25213"/>
            <a:ext cx="1036498" cy="12661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4FEBDC-D193-AE5D-4DD5-A0E6D35ED633}"/>
              </a:ext>
            </a:extLst>
          </p:cNvPr>
          <p:cNvSpPr txBox="1"/>
          <p:nvPr userDrawn="1"/>
        </p:nvSpPr>
        <p:spPr>
          <a:xfrm>
            <a:off x="250667" y="4771178"/>
            <a:ext cx="12443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0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55132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8EBB168-63DF-6A2A-FD0D-B25A6D720C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71571" y="2247253"/>
            <a:ext cx="4372429" cy="29140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676C7E9-E4C3-F4FF-11BF-E31EB2EF5D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60741" y="567839"/>
            <a:ext cx="1622519" cy="134437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8B200C2-9A20-62AC-5C2C-88A9625DF5E2}"/>
              </a:ext>
            </a:extLst>
          </p:cNvPr>
          <p:cNvGrpSpPr/>
          <p:nvPr userDrawn="1"/>
        </p:nvGrpSpPr>
        <p:grpSpPr>
          <a:xfrm>
            <a:off x="429117" y="2113537"/>
            <a:ext cx="8285766" cy="1245702"/>
            <a:chOff x="686588" y="3817089"/>
            <a:chExt cx="13257225" cy="199312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5F48C6B-232C-FD95-F955-C30FD9A25254}"/>
                </a:ext>
              </a:extLst>
            </p:cNvPr>
            <p:cNvGrpSpPr/>
            <p:nvPr userDrawn="1"/>
          </p:nvGrpSpPr>
          <p:grpSpPr>
            <a:xfrm>
              <a:off x="686588" y="3817089"/>
              <a:ext cx="13257225" cy="1993123"/>
              <a:chOff x="777752" y="3817089"/>
              <a:chExt cx="13257225" cy="1993123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C3866D-098A-697E-E000-CDAEAC110DBA}"/>
                  </a:ext>
                </a:extLst>
              </p:cNvPr>
              <p:cNvSpPr txBox="1"/>
              <p:nvPr userDrawn="1"/>
            </p:nvSpPr>
            <p:spPr>
              <a:xfrm>
                <a:off x="777752" y="3817089"/>
                <a:ext cx="13257225" cy="1071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3750" b="1" i="0" u="none" strike="noStrike" baseline="0" dirty="0">
                    <a:solidFill>
                      <a:schemeClr val="tx1"/>
                    </a:solidFill>
                    <a:latin typeface="Poppins" pitchFamily="2" charset="77"/>
                    <a:cs typeface="Poppins" pitchFamily="2" charset="77"/>
                  </a:rPr>
                  <a:t> Az COMMUNITY</a:t>
                </a:r>
                <a:endParaRPr lang="en-IN" sz="14938" b="1" dirty="0">
                  <a:solidFill>
                    <a:schemeClr val="tx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9A006F-B8E0-6E70-A3EA-B32BE1776BEE}"/>
                  </a:ext>
                </a:extLst>
              </p:cNvPr>
              <p:cNvSpPr txBox="1"/>
              <p:nvPr userDrawn="1"/>
            </p:nvSpPr>
            <p:spPr>
              <a:xfrm>
                <a:off x="3234249" y="4739150"/>
                <a:ext cx="8344230" cy="5786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1750" b="0" i="0" u="none" strike="noStrike" baseline="0" dirty="0">
                    <a:solidFill>
                      <a:schemeClr val="tx1"/>
                    </a:solidFill>
                    <a:latin typeface="Poppins" pitchFamily="2" charset="77"/>
                    <a:cs typeface="Poppins" pitchFamily="2" charset="77"/>
                  </a:rPr>
                  <a:t>Conference 2022</a:t>
                </a:r>
                <a:endParaRPr lang="en-US" sz="1750" b="0" i="1" dirty="0">
                  <a:solidFill>
                    <a:schemeClr val="tx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5077D1-984D-57AF-6E03-035ECF9F9418}"/>
                  </a:ext>
                </a:extLst>
              </p:cNvPr>
              <p:cNvSpPr txBox="1"/>
              <p:nvPr userDrawn="1"/>
            </p:nvSpPr>
            <p:spPr>
              <a:xfrm>
                <a:off x="3234249" y="5354703"/>
                <a:ext cx="8344230" cy="4555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1250" b="0" i="0" u="none" strike="noStrike" baseline="0" dirty="0">
                    <a:solidFill>
                      <a:schemeClr val="tx1"/>
                    </a:solidFill>
                    <a:latin typeface="Poppins Light" pitchFamily="2" charset="77"/>
                    <a:cs typeface="Poppins Light" pitchFamily="2" charset="77"/>
                  </a:rPr>
                  <a:t>Asia’s Largest Azure Community Conference</a:t>
                </a:r>
                <a:endParaRPr lang="en-US" sz="1250" b="0" i="0" dirty="0">
                  <a:solidFill>
                    <a:schemeClr val="tx1"/>
                  </a:solidFill>
                  <a:latin typeface="Poppins Light" pitchFamily="2" charset="77"/>
                  <a:cs typeface="Poppins Light" pitchFamily="2" charset="77"/>
                </a:endParaRP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9D49B73-252F-4DEF-129A-424FE66E75CC}"/>
                </a:ext>
              </a:extLst>
            </p:cNvPr>
            <p:cNvCxnSpPr/>
            <p:nvPr userDrawn="1"/>
          </p:nvCxnSpPr>
          <p:spPr>
            <a:xfrm>
              <a:off x="4654550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1BDCEC3-F110-7DCA-5D75-F5A42867A066}"/>
                </a:ext>
              </a:extLst>
            </p:cNvPr>
            <p:cNvCxnSpPr/>
            <p:nvPr userDrawn="1"/>
          </p:nvCxnSpPr>
          <p:spPr>
            <a:xfrm>
              <a:off x="9065185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8D579D5-F805-AAE5-016E-41B126A7C16C}"/>
              </a:ext>
            </a:extLst>
          </p:cNvPr>
          <p:cNvSpPr txBox="1"/>
          <p:nvPr userDrawn="1"/>
        </p:nvSpPr>
        <p:spPr>
          <a:xfrm>
            <a:off x="250667" y="4771178"/>
            <a:ext cx="12443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0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45699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You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3E642DD-3064-485E-76C7-1F54A660752F}"/>
              </a:ext>
            </a:extLst>
          </p:cNvPr>
          <p:cNvSpPr txBox="1"/>
          <p:nvPr userDrawn="1"/>
        </p:nvSpPr>
        <p:spPr>
          <a:xfrm>
            <a:off x="345917" y="4866428"/>
            <a:ext cx="12443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0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FD5B93-2926-40E7-8152-4B1DB45D53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0144" y="454571"/>
            <a:ext cx="2928856" cy="373941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69955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0" kern="1200" cap="none" spc="-38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Segoe UI Black" panose="020B0A02040204020203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THANK YOU 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4EDE0F8-003E-446A-9CCB-3D93AD93B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0144" y="2508591"/>
            <a:ext cx="3056786" cy="2123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3B0BDC-EFBE-4EE2-9446-E8320596B2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144" y="2751335"/>
            <a:ext cx="3056786" cy="185820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5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22C9921-9FD0-4BF0-BE16-2A88E9B884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144" y="3124018"/>
            <a:ext cx="3056786" cy="2123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3A88AD-7DAB-4B6E-963C-F0374313C2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144" y="3354852"/>
            <a:ext cx="3056786" cy="185820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5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44298FB-4D19-41BA-A056-1EB0429A64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0144" y="1621790"/>
            <a:ext cx="2956762" cy="291937"/>
          </a:xfrm>
          <a:prstGeom prst="rect">
            <a:avLst/>
          </a:prstGeom>
        </p:spPr>
        <p:txBody>
          <a:bodyPr/>
          <a:lstStyle>
            <a:lvl1pPr>
              <a:defRPr sz="2063" b="1" i="0">
                <a:solidFill>
                  <a:srgbClr val="08023F"/>
                </a:solidFill>
              </a:defRPr>
            </a:lvl1pPr>
          </a:lstStyle>
          <a:p>
            <a:r>
              <a:rPr lang="en-US" dirty="0">
                <a:solidFill>
                  <a:srgbClr val="08023F"/>
                </a:solidFill>
                <a:latin typeface="Segoe UI Semibold (Headings)"/>
                <a:cs typeface="Segoe UI" panose="020B0502040204020203" pitchFamily="34" charset="0"/>
              </a:rPr>
              <a:t>Presentation title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C3FAF8-3116-923F-1EEF-20DB3F85F4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00147" y="-25213"/>
            <a:ext cx="1036498" cy="12661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507F0-86DB-9EB6-A672-C24403E518F8}"/>
              </a:ext>
            </a:extLst>
          </p:cNvPr>
          <p:cNvSpPr txBox="1"/>
          <p:nvPr userDrawn="1"/>
        </p:nvSpPr>
        <p:spPr>
          <a:xfrm>
            <a:off x="250667" y="4771178"/>
            <a:ext cx="12443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000" b="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39C542-8226-D379-3603-62DB9CE333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37719" y="1639094"/>
            <a:ext cx="2468563" cy="18653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C3409D-5A13-B030-03A4-99AD4A61BD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71571" y="2247253"/>
            <a:ext cx="4372429" cy="291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00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37E4AD-5E40-7B9E-EF6B-51E9C3CF6A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00147" y="-25213"/>
            <a:ext cx="1036498" cy="12661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01C681-4913-FBC0-A76C-8214176716AC}"/>
              </a:ext>
            </a:extLst>
          </p:cNvPr>
          <p:cNvSpPr txBox="1"/>
          <p:nvPr userDrawn="1"/>
        </p:nvSpPr>
        <p:spPr>
          <a:xfrm>
            <a:off x="250667" y="4771178"/>
            <a:ext cx="12443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0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35374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jp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zenml.io/component-gallery/data-validators#data-validator-flavors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wjayesh@outlook.com" TargetMode="Externa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mailto:jayesh.ext@zenml.io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hyperlink" Target="https://fullstackdeeplearning.com/course/2022/lecture-2-development-infrastructure-and-tooling/" TargetMode="Externa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Relationship Id="rId30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230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5796" y="2770851"/>
            <a:ext cx="1667004" cy="1955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1128" y="462397"/>
            <a:ext cx="1667004" cy="1955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4697" y="2701987"/>
            <a:ext cx="1612151" cy="2093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148" y="459209"/>
            <a:ext cx="1667003" cy="1962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1290" y="2963282"/>
            <a:ext cx="1304136" cy="77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 rotWithShape="1">
          <a:blip r:embed="rId8">
            <a:alphaModFix/>
          </a:blip>
          <a:srcRect t="13277" b="14991"/>
          <a:stretch/>
        </p:blipFill>
        <p:spPr>
          <a:xfrm>
            <a:off x="309463" y="3864811"/>
            <a:ext cx="1820974" cy="556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78512" y="348000"/>
            <a:ext cx="1039586" cy="10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378510" y="1627003"/>
            <a:ext cx="1251342" cy="481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21455" y="876293"/>
            <a:ext cx="658246" cy="70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 rotWithShape="1">
          <a:blip r:embed="rId12">
            <a:alphaModFix/>
          </a:blip>
          <a:srcRect l="8958" r="8171" b="25523"/>
          <a:stretch/>
        </p:blipFill>
        <p:spPr>
          <a:xfrm>
            <a:off x="6708130" y="452841"/>
            <a:ext cx="1991808" cy="824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97609" y="1515416"/>
            <a:ext cx="701533" cy="704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441959" y="3219508"/>
            <a:ext cx="1304137" cy="392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 rotWithShape="1">
          <a:blip r:embed="rId15">
            <a:alphaModFix/>
          </a:blip>
          <a:srcRect r="6664"/>
          <a:stretch/>
        </p:blipFill>
        <p:spPr>
          <a:xfrm>
            <a:off x="4751393" y="3800634"/>
            <a:ext cx="2098776" cy="481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91;p17">
            <a:extLst>
              <a:ext uri="{FF2B5EF4-FFF2-40B4-BE49-F238E27FC236}">
                <a16:creationId xmlns:a16="http://schemas.microsoft.com/office/drawing/2014/main" id="{458EE45E-97D5-2956-1B53-313BB2B331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egoe UI Semibold (Headings)" panose="020B0604020202020204" charset="0"/>
                <a:cs typeface="Segoe UI Semibold (Headings)" panose="020B0604020202020204" charset="0"/>
              </a:rPr>
              <a:t>Choosing the right </a:t>
            </a:r>
            <a:r>
              <a:rPr lang="en-GB" dirty="0" err="1">
                <a:latin typeface="Segoe UI Semibold (Headings)" panose="020B0604020202020204" charset="0"/>
                <a:cs typeface="Segoe UI Semibold (Headings)" panose="020B0604020202020204" charset="0"/>
              </a:rPr>
              <a:t>MLOps</a:t>
            </a:r>
            <a:r>
              <a:rPr lang="en-GB" dirty="0">
                <a:latin typeface="Segoe UI Semibold (Headings)" panose="020B0604020202020204" charset="0"/>
                <a:cs typeface="Segoe UI Semibold (Headings)" panose="020B0604020202020204" charset="0"/>
              </a:rPr>
              <a:t> tool 😎</a:t>
            </a:r>
            <a:endParaRPr dirty="0">
              <a:latin typeface="Segoe UI Semibold (Headings)" panose="020B0604020202020204" charset="0"/>
              <a:cs typeface="Segoe UI Semibold (Headings)" panose="020B0604020202020204" charset="0"/>
            </a:endParaRPr>
          </a:p>
        </p:txBody>
      </p:sp>
      <p:sp>
        <p:nvSpPr>
          <p:cNvPr id="34" name="Google Shape;92;p17">
            <a:extLst>
              <a:ext uri="{FF2B5EF4-FFF2-40B4-BE49-F238E27FC236}">
                <a16:creationId xmlns:a16="http://schemas.microsoft.com/office/drawing/2014/main" id="{3B8FA800-334A-2EC8-632D-1D7001C0760F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7190536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55600">
              <a:spcBef>
                <a:spcPts val="600"/>
              </a:spcBef>
              <a:buClr>
                <a:schemeClr val="dk1"/>
              </a:buClr>
              <a:buSzPts val="2000"/>
              <a:buFont typeface="Arial"/>
              <a:buChar char="●"/>
            </a:pPr>
            <a:r>
              <a:rPr lang="en-US" sz="2000" dirty="0">
                <a:solidFill>
                  <a:schemeClr val="dk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Each tool offers some or the other advantage and is best suited for specific use-cases.</a:t>
            </a:r>
          </a:p>
          <a:p>
            <a:pPr marL="457200" indent="-355600">
              <a:spcBef>
                <a:spcPts val="600"/>
              </a:spcBef>
              <a:buClr>
                <a:schemeClr val="dk1"/>
              </a:buClr>
              <a:buSzPts val="2000"/>
              <a:buFont typeface="Arial"/>
              <a:buChar char="●"/>
            </a:pPr>
            <a:r>
              <a:rPr lang="en-US" sz="2000" dirty="0">
                <a:solidFill>
                  <a:schemeClr val="dk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 might want to do a “field test” to determine what works best for you.</a:t>
            </a:r>
          </a:p>
        </p:txBody>
      </p:sp>
    </p:spTree>
    <p:extLst>
      <p:ext uri="{BB962C8B-B14F-4D97-AF65-F5344CB8AC3E}">
        <p14:creationId xmlns:p14="http://schemas.microsoft.com/office/powerpoint/2010/main" val="4215212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400" y="290375"/>
            <a:ext cx="7277800" cy="43335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4093025" y="4739750"/>
            <a:ext cx="4976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i="1">
                <a:latin typeface="Rubik Light"/>
                <a:ea typeface="Rubik Light"/>
                <a:cs typeface="Rubik Light"/>
                <a:sym typeface="Rubik Light"/>
              </a:rPr>
              <a:t>Source: </a:t>
            </a:r>
            <a:r>
              <a:rPr lang="en-GB" sz="1100" i="1" u="sng">
                <a:solidFill>
                  <a:schemeClr val="hlink"/>
                </a:solidFill>
                <a:hlinkClick r:id="rId4"/>
              </a:rPr>
              <a:t>Data Validators - ZenML Documentation</a:t>
            </a:r>
            <a:endParaRPr sz="1000" i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03;p19">
            <a:extLst>
              <a:ext uri="{FF2B5EF4-FFF2-40B4-BE49-F238E27FC236}">
                <a16:creationId xmlns:a16="http://schemas.microsoft.com/office/drawing/2014/main" id="{7FD1A1F6-65CA-F446-CAE1-F17F0DB506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egoe UI Semibold (Headings)" panose="020B0604020202020204" charset="0"/>
                <a:cs typeface="Segoe UI Semibold (Headings)" panose="020B0604020202020204" charset="0"/>
              </a:rPr>
              <a:t>Problem: High cost of experimentation</a:t>
            </a:r>
            <a:endParaRPr dirty="0">
              <a:latin typeface="Segoe UI Semibold (Headings)" panose="020B0604020202020204" charset="0"/>
              <a:cs typeface="Segoe UI Semibold (Headings)" panose="020B0604020202020204" charset="0"/>
            </a:endParaRPr>
          </a:p>
        </p:txBody>
      </p:sp>
      <p:sp>
        <p:nvSpPr>
          <p:cNvPr id="29" name="Google Shape;104;p19">
            <a:extLst>
              <a:ext uri="{FF2B5EF4-FFF2-40B4-BE49-F238E27FC236}">
                <a16:creationId xmlns:a16="http://schemas.microsoft.com/office/drawing/2014/main" id="{B1E4F914-A6B4-6E11-B91C-5F93EE40B651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477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2000" dirty="0">
                <a:solidFill>
                  <a:schemeClr val="dk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Someone in your team needs to devote time to understand how to install and configure a new tool in your workflow.</a:t>
            </a:r>
          </a:p>
          <a:p>
            <a:pPr marL="457200" indent="-342900">
              <a:spcBef>
                <a:spcPts val="600"/>
              </a:spcBef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2000" dirty="0">
                <a:solidFill>
                  <a:schemeClr val="dk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Code development is paralyzed until a tool is fixed and this acts as a blocker for other teams.</a:t>
            </a:r>
          </a:p>
        </p:txBody>
      </p:sp>
      <p:pic>
        <p:nvPicPr>
          <p:cNvPr id="30" name="Google Shape;105;p19">
            <a:extLst>
              <a:ext uri="{FF2B5EF4-FFF2-40B4-BE49-F238E27FC236}">
                <a16:creationId xmlns:a16="http://schemas.microsoft.com/office/drawing/2014/main" id="{1122D75A-ABBE-4375-960F-6E68089300B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43594" y="1019300"/>
            <a:ext cx="2498775" cy="3679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8963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10;p20">
            <a:extLst>
              <a:ext uri="{FF2B5EF4-FFF2-40B4-BE49-F238E27FC236}">
                <a16:creationId xmlns:a16="http://schemas.microsoft.com/office/drawing/2014/main" id="{3AE0261D-1F14-A6AA-2B62-D81425D52E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egoe UI Semibold (Headings)" panose="020B0604020202020204" charset="0"/>
                <a:cs typeface="Segoe UI Semibold (Headings)" panose="020B0604020202020204" charset="0"/>
              </a:rPr>
              <a:t>Problem: FOMO on a new tool</a:t>
            </a:r>
            <a:endParaRPr dirty="0">
              <a:latin typeface="Segoe UI Semibold (Headings)" panose="020B0604020202020204" charset="0"/>
              <a:cs typeface="Segoe UI Semibold (Headings)" panose="020B0604020202020204" charset="0"/>
            </a:endParaRPr>
          </a:p>
        </p:txBody>
      </p:sp>
      <p:pic>
        <p:nvPicPr>
          <p:cNvPr id="23" name="Google Shape;112;p20">
            <a:extLst>
              <a:ext uri="{FF2B5EF4-FFF2-40B4-BE49-F238E27FC236}">
                <a16:creationId xmlns:a16="http://schemas.microsoft.com/office/drawing/2014/main" id="{9E2939CA-9D78-E7FB-07F7-3F8EE5DA4AD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22772" y="1400449"/>
            <a:ext cx="4333328" cy="244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11;p20">
            <a:extLst>
              <a:ext uri="{FF2B5EF4-FFF2-40B4-BE49-F238E27FC236}">
                <a16:creationId xmlns:a16="http://schemas.microsoft.com/office/drawing/2014/main" id="{A260D02F-BB91-2891-77B3-4C01F81C47B1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387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2000" dirty="0">
                <a:solidFill>
                  <a:schemeClr val="dk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I invest in a tool now but a new one comes up which is better, what do I do?</a:t>
            </a:r>
          </a:p>
          <a:p>
            <a:pPr marL="457200" indent="-342900">
              <a:spcBef>
                <a:spcPts val="600"/>
              </a:spcBef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2000" dirty="0">
                <a:solidFill>
                  <a:schemeClr val="dk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History has shown that companies that fail to adapt to new technologies might not fare as well as others.</a:t>
            </a:r>
          </a:p>
        </p:txBody>
      </p:sp>
    </p:spTree>
    <p:extLst>
      <p:ext uri="{BB962C8B-B14F-4D97-AF65-F5344CB8AC3E}">
        <p14:creationId xmlns:p14="http://schemas.microsoft.com/office/powerpoint/2010/main" val="3592163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17;p21">
            <a:extLst>
              <a:ext uri="{FF2B5EF4-FFF2-40B4-BE49-F238E27FC236}">
                <a16:creationId xmlns:a16="http://schemas.microsoft.com/office/drawing/2014/main" id="{190076F5-83A3-89E9-E586-B7752BFF0A09}"/>
              </a:ext>
            </a:extLst>
          </p:cNvPr>
          <p:cNvSpPr txBox="1"/>
          <p:nvPr/>
        </p:nvSpPr>
        <p:spPr>
          <a:xfrm>
            <a:off x="311708" y="17351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0" dirty="0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55" b="1" dirty="0" err="1">
                <a:solidFill>
                  <a:srgbClr val="000000"/>
                </a:solidFill>
              </a:rPr>
              <a:t>ZenML</a:t>
            </a:r>
            <a:r>
              <a:rPr lang="en-GB" sz="2355" b="1" dirty="0">
                <a:solidFill>
                  <a:srgbClr val="000000"/>
                </a:solidFill>
              </a:rPr>
              <a:t> </a:t>
            </a:r>
            <a:r>
              <a:rPr lang="en-GB" sz="2355" dirty="0">
                <a:solidFill>
                  <a:srgbClr val="000000"/>
                </a:solidFill>
              </a:rPr>
              <a:t>is an extensible open-source framework </a:t>
            </a:r>
            <a:r>
              <a:rPr lang="en-GB" sz="2355" dirty="0"/>
              <a:t>that allows </a:t>
            </a:r>
            <a:r>
              <a:rPr lang="en-GB" sz="2355" b="1" dirty="0"/>
              <a:t>separation between your code and your stack</a:t>
            </a:r>
            <a:endParaRPr sz="2355" b="1" dirty="0">
              <a:solidFill>
                <a:srgbClr val="000000"/>
              </a:solidFill>
            </a:endParaRPr>
          </a:p>
        </p:txBody>
      </p:sp>
      <p:cxnSp>
        <p:nvCxnSpPr>
          <p:cNvPr id="19" name="Google Shape;118;p21">
            <a:extLst>
              <a:ext uri="{FF2B5EF4-FFF2-40B4-BE49-F238E27FC236}">
                <a16:creationId xmlns:a16="http://schemas.microsoft.com/office/drawing/2014/main" id="{21F7F365-F8B4-FBFD-AE9D-5D1DC6C02F15}"/>
              </a:ext>
            </a:extLst>
          </p:cNvPr>
          <p:cNvCxnSpPr/>
          <p:nvPr/>
        </p:nvCxnSpPr>
        <p:spPr>
          <a:xfrm>
            <a:off x="1324925" y="3710700"/>
            <a:ext cx="6451200" cy="7500"/>
          </a:xfrm>
          <a:prstGeom prst="straightConnector1">
            <a:avLst/>
          </a:prstGeom>
          <a:noFill/>
          <a:ln w="76200" cap="flat" cmpd="sng">
            <a:solidFill>
              <a:srgbClr val="2BD97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" name="Google Shape;119;p21">
            <a:extLst>
              <a:ext uri="{FF2B5EF4-FFF2-40B4-BE49-F238E27FC236}">
                <a16:creationId xmlns:a16="http://schemas.microsoft.com/office/drawing/2014/main" id="{ABC7909F-FE1E-03A4-86CC-41EC872BB92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19500" y="59055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3727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4;p22">
            <a:extLst>
              <a:ext uri="{FF2B5EF4-FFF2-40B4-BE49-F238E27FC236}">
                <a16:creationId xmlns:a16="http://schemas.microsoft.com/office/drawing/2014/main" id="{7795A7A9-7E18-6623-63B5-C44C868C74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Write your code in the form of portable pipelines</a:t>
            </a:r>
            <a:endParaRPr/>
          </a:p>
        </p:txBody>
      </p:sp>
      <p:pic>
        <p:nvPicPr>
          <p:cNvPr id="9" name="Google Shape;125;p22">
            <a:extLst>
              <a:ext uri="{FF2B5EF4-FFF2-40B4-BE49-F238E27FC236}">
                <a16:creationId xmlns:a16="http://schemas.microsoft.com/office/drawing/2014/main" id="{AB727193-637E-8D69-166E-B25B3707ADB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81576" y="771950"/>
            <a:ext cx="4481375" cy="3896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5384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0;p23">
            <a:extLst>
              <a:ext uri="{FF2B5EF4-FFF2-40B4-BE49-F238E27FC236}">
                <a16:creationId xmlns:a16="http://schemas.microsoft.com/office/drawing/2014/main" id="{0C102B80-25B8-2902-BCCD-EDEEDB72F1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All the tools you need form part of a ZenML stack</a:t>
            </a:r>
            <a:endParaRPr/>
          </a:p>
        </p:txBody>
      </p:sp>
      <p:pic>
        <p:nvPicPr>
          <p:cNvPr id="5" name="Google Shape;131;p23">
            <a:extLst>
              <a:ext uri="{FF2B5EF4-FFF2-40B4-BE49-F238E27FC236}">
                <a16:creationId xmlns:a16="http://schemas.microsoft.com/office/drawing/2014/main" id="{33ECA06A-2BE3-E8A5-80C0-F70E61708CC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88200" y="585825"/>
            <a:ext cx="4567600" cy="3971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6425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36;p24">
            <a:extLst>
              <a:ext uri="{FF2B5EF4-FFF2-40B4-BE49-F238E27FC236}">
                <a16:creationId xmlns:a16="http://schemas.microsoft.com/office/drawing/2014/main" id="{7184336F-7EB4-FE26-B452-2EF8EC1273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7730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Switching artifact stores: Without </a:t>
            </a:r>
            <a:r>
              <a:rPr lang="en-GB" dirty="0" err="1"/>
              <a:t>ZenML</a:t>
            </a:r>
            <a:endParaRPr dirty="0"/>
          </a:p>
        </p:txBody>
      </p:sp>
      <p:pic>
        <p:nvPicPr>
          <p:cNvPr id="11" name="Google Shape;137;p24">
            <a:extLst>
              <a:ext uri="{FF2B5EF4-FFF2-40B4-BE49-F238E27FC236}">
                <a16:creationId xmlns:a16="http://schemas.microsoft.com/office/drawing/2014/main" id="{64088448-FC1C-C730-5142-59856B5E482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650" y="1779450"/>
            <a:ext cx="3749488" cy="274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8;p24">
            <a:extLst>
              <a:ext uri="{FF2B5EF4-FFF2-40B4-BE49-F238E27FC236}">
                <a16:creationId xmlns:a16="http://schemas.microsoft.com/office/drawing/2014/main" id="{EBD67E76-9E4A-2BFB-181E-FC85649EA4A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6650" y="1779450"/>
            <a:ext cx="3885650" cy="274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9;p24">
            <a:extLst>
              <a:ext uri="{FF2B5EF4-FFF2-40B4-BE49-F238E27FC236}">
                <a16:creationId xmlns:a16="http://schemas.microsoft.com/office/drawing/2014/main" id="{71BD1140-90E9-768D-FCF8-8A598D3F55A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700000">
            <a:off x="4273388" y="2809812"/>
            <a:ext cx="442881" cy="44288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0;p24">
            <a:extLst>
              <a:ext uri="{FF2B5EF4-FFF2-40B4-BE49-F238E27FC236}">
                <a16:creationId xmlns:a16="http://schemas.microsoft.com/office/drawing/2014/main" id="{0D06E857-E9FA-D1F6-062B-87989DEADA97}"/>
              </a:ext>
            </a:extLst>
          </p:cNvPr>
          <p:cNvSpPr txBox="1"/>
          <p:nvPr/>
        </p:nvSpPr>
        <p:spPr>
          <a:xfrm>
            <a:off x="855675" y="932575"/>
            <a:ext cx="1961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Pipeline Code</a:t>
            </a:r>
            <a:endParaRPr sz="2000"/>
          </a:p>
        </p:txBody>
      </p:sp>
      <p:pic>
        <p:nvPicPr>
          <p:cNvPr id="15" name="Google Shape;141;p24">
            <a:extLst>
              <a:ext uri="{FF2B5EF4-FFF2-40B4-BE49-F238E27FC236}">
                <a16:creationId xmlns:a16="http://schemas.microsoft.com/office/drawing/2014/main" id="{90131211-D0FF-2189-48A1-BEF68A74A79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917928"/>
            <a:ext cx="533391" cy="521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3547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6;p25">
            <a:extLst>
              <a:ext uri="{FF2B5EF4-FFF2-40B4-BE49-F238E27FC236}">
                <a16:creationId xmlns:a16="http://schemas.microsoft.com/office/drawing/2014/main" id="{8A51EE30-FD41-98DA-7EBE-2D3AD67AA7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Switching artifact stores: Without ZenML</a:t>
            </a:r>
            <a:endParaRPr/>
          </a:p>
        </p:txBody>
      </p:sp>
      <p:pic>
        <p:nvPicPr>
          <p:cNvPr id="5" name="Google Shape;148;p25">
            <a:extLst>
              <a:ext uri="{FF2B5EF4-FFF2-40B4-BE49-F238E27FC236}">
                <a16:creationId xmlns:a16="http://schemas.microsoft.com/office/drawing/2014/main" id="{17FEE978-B32D-6F86-A524-2D5E4937C58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700000">
            <a:off x="4273388" y="2809812"/>
            <a:ext cx="442881" cy="44288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49;p25">
            <a:extLst>
              <a:ext uri="{FF2B5EF4-FFF2-40B4-BE49-F238E27FC236}">
                <a16:creationId xmlns:a16="http://schemas.microsoft.com/office/drawing/2014/main" id="{B89FAB8F-1182-93BF-7882-D0AE8C5FE59D}"/>
              </a:ext>
            </a:extLst>
          </p:cNvPr>
          <p:cNvSpPr txBox="1"/>
          <p:nvPr/>
        </p:nvSpPr>
        <p:spPr>
          <a:xfrm>
            <a:off x="855675" y="932575"/>
            <a:ext cx="249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Tool Implementation</a:t>
            </a:r>
            <a:endParaRPr sz="2000"/>
          </a:p>
        </p:txBody>
      </p:sp>
      <p:pic>
        <p:nvPicPr>
          <p:cNvPr id="7" name="Google Shape;150;p25">
            <a:extLst>
              <a:ext uri="{FF2B5EF4-FFF2-40B4-BE49-F238E27FC236}">
                <a16:creationId xmlns:a16="http://schemas.microsoft.com/office/drawing/2014/main" id="{1066A1AA-A6A8-DC1D-14F1-6F36E00A5DD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11854"/>
            <a:ext cx="543975" cy="547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53;p25">
            <a:extLst>
              <a:ext uri="{FF2B5EF4-FFF2-40B4-BE49-F238E27FC236}">
                <a16:creationId xmlns:a16="http://schemas.microsoft.com/office/drawing/2014/main" id="{394A3669-A867-0E52-8300-C51BB27BC00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779450"/>
            <a:ext cx="3829299" cy="296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4;p25">
            <a:extLst>
              <a:ext uri="{FF2B5EF4-FFF2-40B4-BE49-F238E27FC236}">
                <a16:creationId xmlns:a16="http://schemas.microsoft.com/office/drawing/2014/main" id="{E9A39C4F-8F55-4799-54A2-078D08F5106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6650" y="1711200"/>
            <a:ext cx="3984775" cy="30993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5044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54;p13">
            <a:extLst>
              <a:ext uri="{FF2B5EF4-FFF2-40B4-BE49-F238E27FC236}">
                <a16:creationId xmlns:a16="http://schemas.microsoft.com/office/drawing/2014/main" id="{2E743BD8-E907-CE58-87FA-26F528538084}"/>
              </a:ext>
            </a:extLst>
          </p:cNvPr>
          <p:cNvSpPr txBox="1">
            <a:spLocks/>
          </p:cNvSpPr>
          <p:nvPr/>
        </p:nvSpPr>
        <p:spPr>
          <a:xfrm>
            <a:off x="311700" y="1276591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defTabSz="699556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lang="en-US" sz="2700" b="0" i="0" u="none" strike="noStrike" kern="1200" cap="none" spc="-38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4000" dirty="0">
                <a:latin typeface="Segoe UI Semibold (Headings)" panose="020B0604020202020204" charset="0"/>
                <a:cs typeface="Segoe UI Semibold (Headings)" panose="020B0604020202020204" charset="0"/>
              </a:rPr>
              <a:t>FOMO on the coolest new MLOps tool? Here’s a solution that lets you switch anytime!</a:t>
            </a:r>
          </a:p>
        </p:txBody>
      </p:sp>
      <p:sp>
        <p:nvSpPr>
          <p:cNvPr id="38" name="Google Shape;55;p13">
            <a:extLst>
              <a:ext uri="{FF2B5EF4-FFF2-40B4-BE49-F238E27FC236}">
                <a16:creationId xmlns:a16="http://schemas.microsoft.com/office/drawing/2014/main" id="{362E8B59-6A50-5587-720A-A171CE153861}"/>
              </a:ext>
            </a:extLst>
          </p:cNvPr>
          <p:cNvSpPr txBox="1">
            <a:spLocks/>
          </p:cNvSpPr>
          <p:nvPr/>
        </p:nvSpPr>
        <p:spPr>
          <a:xfrm>
            <a:off x="311700" y="3631263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US" sz="1755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Jayesh Sharma — </a:t>
            </a:r>
            <a:r>
              <a:rPr lang="en-US" sz="1755" u="sng" dirty="0">
                <a:solidFill>
                  <a:schemeClr val="accent5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  <a:hlinkClick r:id="rId2"/>
              </a:rPr>
              <a:t>wjayesh@outlook.com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249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59;p26">
            <a:extLst>
              <a:ext uri="{FF2B5EF4-FFF2-40B4-BE49-F238E27FC236}">
                <a16:creationId xmlns:a16="http://schemas.microsoft.com/office/drawing/2014/main" id="{E575ECDA-CDFC-2BB1-53C8-F1A883850B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Switching artifact stores: With ZenML 🧘</a:t>
            </a:r>
            <a:endParaRPr/>
          </a:p>
        </p:txBody>
      </p:sp>
      <p:sp>
        <p:nvSpPr>
          <p:cNvPr id="17" name="Google Shape;160;p26">
            <a:extLst>
              <a:ext uri="{FF2B5EF4-FFF2-40B4-BE49-F238E27FC236}">
                <a16:creationId xmlns:a16="http://schemas.microsoft.com/office/drawing/2014/main" id="{3E47CAB2-B81D-D762-1497-642B7C70AE0A}"/>
              </a:ext>
            </a:extLst>
          </p:cNvPr>
          <p:cNvSpPr txBox="1"/>
          <p:nvPr/>
        </p:nvSpPr>
        <p:spPr>
          <a:xfrm>
            <a:off x="855675" y="932575"/>
            <a:ext cx="1961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Pipeline Code</a:t>
            </a:r>
            <a:endParaRPr sz="2000"/>
          </a:p>
        </p:txBody>
      </p:sp>
      <p:pic>
        <p:nvPicPr>
          <p:cNvPr id="18" name="Google Shape;161;p26">
            <a:extLst>
              <a:ext uri="{FF2B5EF4-FFF2-40B4-BE49-F238E27FC236}">
                <a16:creationId xmlns:a16="http://schemas.microsoft.com/office/drawing/2014/main" id="{12BA998A-8DDE-0F78-72F2-1F19E13729C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00" y="917928"/>
            <a:ext cx="533391" cy="52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62;p26">
            <a:extLst>
              <a:ext uri="{FF2B5EF4-FFF2-40B4-BE49-F238E27FC236}">
                <a16:creationId xmlns:a16="http://schemas.microsoft.com/office/drawing/2014/main" id="{58F0BD4A-DF36-4DD1-6725-A8EFC0EF41C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700" y="1705300"/>
            <a:ext cx="3749500" cy="28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63;p26">
            <a:extLst>
              <a:ext uri="{FF2B5EF4-FFF2-40B4-BE49-F238E27FC236}">
                <a16:creationId xmlns:a16="http://schemas.microsoft.com/office/drawing/2014/main" id="{3E49D770-856E-CD86-D0A1-22EEC933BF2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9475" y="2023750"/>
            <a:ext cx="1474300" cy="138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64;p26">
            <a:extLst>
              <a:ext uri="{FF2B5EF4-FFF2-40B4-BE49-F238E27FC236}">
                <a16:creationId xmlns:a16="http://schemas.microsoft.com/office/drawing/2014/main" id="{C10F40E1-5201-3FDC-5024-57D6E9EA79F5}"/>
              </a:ext>
            </a:extLst>
          </p:cNvPr>
          <p:cNvSpPr txBox="1"/>
          <p:nvPr/>
        </p:nvSpPr>
        <p:spPr>
          <a:xfrm>
            <a:off x="6035225" y="3461050"/>
            <a:ext cx="188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Roboto"/>
                <a:ea typeface="Roboto"/>
                <a:cs typeface="Roboto"/>
                <a:sym typeface="Roboto"/>
              </a:rPr>
              <a:t>No changes needed!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313314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9;p27">
            <a:extLst>
              <a:ext uri="{FF2B5EF4-FFF2-40B4-BE49-F238E27FC236}">
                <a16:creationId xmlns:a16="http://schemas.microsoft.com/office/drawing/2014/main" id="{46BB935E-D800-346D-8B0B-F0FDDE2D88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Switching artifact stores: With ZenML 🧘</a:t>
            </a:r>
            <a:endParaRPr/>
          </a:p>
        </p:txBody>
      </p:sp>
      <p:pic>
        <p:nvPicPr>
          <p:cNvPr id="5" name="Google Shape;170;p27">
            <a:extLst>
              <a:ext uri="{FF2B5EF4-FFF2-40B4-BE49-F238E27FC236}">
                <a16:creationId xmlns:a16="http://schemas.microsoft.com/office/drawing/2014/main" id="{43093B83-1136-697D-12B4-5973F1209E7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700000">
            <a:off x="4273388" y="2809812"/>
            <a:ext cx="442881" cy="44288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71;p27">
            <a:extLst>
              <a:ext uri="{FF2B5EF4-FFF2-40B4-BE49-F238E27FC236}">
                <a16:creationId xmlns:a16="http://schemas.microsoft.com/office/drawing/2014/main" id="{8D5B5BDB-5102-9662-9FA2-82E9B1EB698D}"/>
              </a:ext>
            </a:extLst>
          </p:cNvPr>
          <p:cNvSpPr txBox="1"/>
          <p:nvPr/>
        </p:nvSpPr>
        <p:spPr>
          <a:xfrm>
            <a:off x="855675" y="932575"/>
            <a:ext cx="56049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Tool Implementation: Updating your stack is enough!</a:t>
            </a:r>
            <a:endParaRPr sz="2000"/>
          </a:p>
        </p:txBody>
      </p:sp>
      <p:pic>
        <p:nvPicPr>
          <p:cNvPr id="7" name="Google Shape;172;p27">
            <a:extLst>
              <a:ext uri="{FF2B5EF4-FFF2-40B4-BE49-F238E27FC236}">
                <a16:creationId xmlns:a16="http://schemas.microsoft.com/office/drawing/2014/main" id="{3B53EA10-DAA7-28B3-6748-9297B0316B8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11854"/>
            <a:ext cx="543975" cy="547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73;p27">
            <a:extLst>
              <a:ext uri="{FF2B5EF4-FFF2-40B4-BE49-F238E27FC236}">
                <a16:creationId xmlns:a16="http://schemas.microsoft.com/office/drawing/2014/main" id="{1E343E91-D515-1165-D8E6-D60FC98D365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009450"/>
            <a:ext cx="3829296" cy="204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74;p27">
            <a:extLst>
              <a:ext uri="{FF2B5EF4-FFF2-40B4-BE49-F238E27FC236}">
                <a16:creationId xmlns:a16="http://schemas.microsoft.com/office/drawing/2014/main" id="{66D35687-7BD0-B939-87C1-F4261B5E422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8175" y="2009450"/>
            <a:ext cx="4040050" cy="1957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2305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79;p28">
            <a:extLst>
              <a:ext uri="{FF2B5EF4-FFF2-40B4-BE49-F238E27FC236}">
                <a16:creationId xmlns:a16="http://schemas.microsoft.com/office/drawing/2014/main" id="{7AC2CBA2-E64A-3EB0-5830-8C91091B96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egoe UI Semibold (Headings)" panose="020B0604020202020204" charset="0"/>
                <a:cs typeface="Segoe UI Semibold (Headings)" panose="020B0604020202020204" charset="0"/>
              </a:rPr>
              <a:t>Demo: Let’s see </a:t>
            </a:r>
            <a:r>
              <a:rPr lang="en-GB" dirty="0" err="1">
                <a:latin typeface="Segoe UI Semibold (Headings)" panose="020B0604020202020204" charset="0"/>
                <a:cs typeface="Segoe UI Semibold (Headings)" panose="020B0604020202020204" charset="0"/>
              </a:rPr>
              <a:t>ZenML</a:t>
            </a:r>
            <a:r>
              <a:rPr lang="en-GB" dirty="0">
                <a:latin typeface="Segoe UI Semibold (Headings)" panose="020B0604020202020204" charset="0"/>
                <a:cs typeface="Segoe UI Semibold (Headings)" panose="020B0604020202020204" charset="0"/>
              </a:rPr>
              <a:t> in action! 🦸</a:t>
            </a:r>
            <a:endParaRPr dirty="0">
              <a:latin typeface="Segoe UI Semibold (Headings)" panose="020B0604020202020204" charset="0"/>
              <a:cs typeface="Segoe UI Semibold (Headings)" panose="020B0604020202020204" charset="0"/>
            </a:endParaRPr>
          </a:p>
        </p:txBody>
      </p:sp>
      <p:sp>
        <p:nvSpPr>
          <p:cNvPr id="11" name="Google Shape;180;p28">
            <a:extLst>
              <a:ext uri="{FF2B5EF4-FFF2-40B4-BE49-F238E27FC236}">
                <a16:creationId xmlns:a16="http://schemas.microsoft.com/office/drawing/2014/main" id="{972A8F5B-83F1-CC33-55C9-1C11FB07A89B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2000" dirty="0">
                <a:solidFill>
                  <a:schemeClr val="dk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do you create ZenML pipelines?</a:t>
            </a:r>
          </a:p>
          <a:p>
            <a:pPr marL="457200" indent="-342900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2000" dirty="0">
                <a:solidFill>
                  <a:schemeClr val="dk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is a stack defined? Is there an easy way to spin up cloud resources for my MLOps stack?</a:t>
            </a:r>
          </a:p>
          <a:p>
            <a:pPr marL="457200" indent="-342900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2000" dirty="0">
                <a:solidFill>
                  <a:schemeClr val="dk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Switching between </a:t>
            </a:r>
            <a:r>
              <a:rPr lang="en-US" sz="2000" dirty="0" err="1">
                <a:solidFill>
                  <a:schemeClr val="dk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MLflow</a:t>
            </a:r>
            <a:r>
              <a:rPr lang="en-US" sz="2000" dirty="0">
                <a:solidFill>
                  <a:schemeClr val="dk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Weights and Biases experiment trackers.</a:t>
            </a:r>
          </a:p>
          <a:p>
            <a:pPr marL="457200" indent="-342900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2000" dirty="0">
                <a:solidFill>
                  <a:schemeClr val="dk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Sharing stacks with your team and monitoring pipeline runs through the ZenML Dashboard.</a:t>
            </a:r>
          </a:p>
        </p:txBody>
      </p:sp>
    </p:spTree>
    <p:extLst>
      <p:ext uri="{BB962C8B-B14F-4D97-AF65-F5344CB8AC3E}">
        <p14:creationId xmlns:p14="http://schemas.microsoft.com/office/powerpoint/2010/main" val="32064976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659C7E2A-1841-4AA0-8084-E8A63CE13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 (Headings)" panose="020B0604020202020204" charset="0"/>
                <a:cs typeface="Segoe UI Semibold (Headings)" panose="020B0604020202020204" charset="0"/>
              </a:rPr>
              <a:t>Thank you!</a:t>
            </a:r>
            <a:endParaRPr lang="en-IN" dirty="0">
              <a:latin typeface="Segoe UI Semibold (Headings)" panose="020B0604020202020204" charset="0"/>
              <a:cs typeface="Segoe UI Semibold (Headings)" panose="020B060402020202020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A747349-474F-41F8-ABF7-F84962B357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0144" y="3867730"/>
            <a:ext cx="3056786" cy="212366"/>
          </a:xfrm>
        </p:spPr>
        <p:txBody>
          <a:bodyPr/>
          <a:lstStyle/>
          <a:p>
            <a:r>
              <a:rPr lang="en-US" dirty="0"/>
              <a:t>Jayesh Sharma</a:t>
            </a:r>
            <a:endParaRPr lang="en-IN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FB4C566-5663-4C0D-9E13-F0B36146D8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0144" y="4110474"/>
            <a:ext cx="3056786" cy="185820"/>
          </a:xfrm>
        </p:spPr>
        <p:txBody>
          <a:bodyPr/>
          <a:lstStyle/>
          <a:p>
            <a:r>
              <a:rPr lang="en-US" dirty="0"/>
              <a:t>Jr. Platform Engineer, ZenML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BF7C1C-5346-439E-84A8-6144DDA42BB2}"/>
              </a:ext>
            </a:extLst>
          </p:cNvPr>
          <p:cNvSpPr txBox="1"/>
          <p:nvPr/>
        </p:nvSpPr>
        <p:spPr>
          <a:xfrm>
            <a:off x="2677990" y="2746752"/>
            <a:ext cx="5473211" cy="226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75" dirty="0">
                <a:solidFill>
                  <a:srgbClr val="FFFFFF"/>
                </a:solidFill>
                <a:latin typeface="Segoe UI Semibold (Headings)"/>
                <a:cs typeface="Segoe UI" panose="020B0502040204020203" pitchFamily="34" charset="0"/>
              </a:rPr>
              <a:t>Presentation title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04F02-2B6C-603E-00FD-5583882BA7CB}"/>
              </a:ext>
            </a:extLst>
          </p:cNvPr>
          <p:cNvSpPr txBox="1"/>
          <p:nvPr/>
        </p:nvSpPr>
        <p:spPr>
          <a:xfrm>
            <a:off x="814947" y="3112956"/>
            <a:ext cx="1896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Join the ZenML Slack</a:t>
            </a:r>
            <a:endParaRPr lang="en-I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2FF2D7-18A3-1742-A582-7CD32B225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92" y="1359406"/>
            <a:ext cx="1614331" cy="16143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1A52DA-163A-518F-E184-DB31CD8037C2}"/>
              </a:ext>
            </a:extLst>
          </p:cNvPr>
          <p:cNvSpPr txBox="1"/>
          <p:nvPr/>
        </p:nvSpPr>
        <p:spPr>
          <a:xfrm>
            <a:off x="3623788" y="3114580"/>
            <a:ext cx="2011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Check out the website!</a:t>
            </a:r>
            <a:endParaRPr lang="en-I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8C876AF-692D-9098-8B0B-89D4F045E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834" y="1359406"/>
            <a:ext cx="1614332" cy="161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05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2230B6-FFB0-6CCC-0271-85252C53E987}"/>
              </a:ext>
            </a:extLst>
          </p:cNvPr>
          <p:cNvSpPr/>
          <p:nvPr/>
        </p:nvSpPr>
        <p:spPr>
          <a:xfrm>
            <a:off x="3143424" y="158959"/>
            <a:ext cx="2929585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750" b="1" u="sng" spc="-38" dirty="0">
                <a:ln w="3175">
                  <a:noFill/>
                </a:ln>
                <a:solidFill>
                  <a:srgbClr val="08023F"/>
                </a:solidFill>
                <a:latin typeface="Segoe UI" pitchFamily="34" charset="0"/>
                <a:cs typeface="Segoe UI" pitchFamily="34" charset="0"/>
              </a:rPr>
              <a:t>Platinum Partner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4F03DB-EEC1-04D9-DCE9-B7C124BE9135}"/>
              </a:ext>
            </a:extLst>
          </p:cNvPr>
          <p:cNvGrpSpPr/>
          <p:nvPr/>
        </p:nvGrpSpPr>
        <p:grpSpPr>
          <a:xfrm>
            <a:off x="3513641" y="727417"/>
            <a:ext cx="2088496" cy="758027"/>
            <a:chOff x="5621825" y="1050976"/>
            <a:chExt cx="3341593" cy="1212843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F677F80-645F-E040-928E-C486C7108244}"/>
                </a:ext>
              </a:extLst>
            </p:cNvPr>
            <p:cNvSpPr/>
            <p:nvPr/>
          </p:nvSpPr>
          <p:spPr bwMode="auto">
            <a:xfrm>
              <a:off x="5621825" y="1050976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582795" fontAlgn="base">
                <a:spcBef>
                  <a:spcPct val="0"/>
                </a:spcBef>
                <a:spcAft>
                  <a:spcPct val="0"/>
                </a:spcAft>
              </a:pPr>
              <a:endParaRPr lang="en-IN" sz="15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4544A297-488F-B909-6EA1-B2DD5E23E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172" y="1113774"/>
              <a:ext cx="2584054" cy="99693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42B275A5-9A0C-3DF2-C65E-1D1B9862DC00}"/>
              </a:ext>
            </a:extLst>
          </p:cNvPr>
          <p:cNvSpPr/>
          <p:nvPr/>
        </p:nvSpPr>
        <p:spPr>
          <a:xfrm>
            <a:off x="3487969" y="1749516"/>
            <a:ext cx="2237344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750" b="1" u="sng" spc="-38" dirty="0">
                <a:ln w="3175">
                  <a:noFill/>
                </a:ln>
                <a:solidFill>
                  <a:srgbClr val="08023F"/>
                </a:solidFill>
                <a:latin typeface="Segoe UI" pitchFamily="34" charset="0"/>
                <a:cs typeface="Segoe UI" pitchFamily="34" charset="0"/>
              </a:rPr>
              <a:t>Gold Partner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913931-49AD-7789-DFA2-E14B8BEC608A}"/>
              </a:ext>
            </a:extLst>
          </p:cNvPr>
          <p:cNvSpPr/>
          <p:nvPr/>
        </p:nvSpPr>
        <p:spPr>
          <a:xfrm>
            <a:off x="3426875" y="3360487"/>
            <a:ext cx="2365456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750" b="1" u="sng" spc="-38" dirty="0">
                <a:ln w="3175">
                  <a:noFill/>
                </a:ln>
                <a:solidFill>
                  <a:srgbClr val="08023F"/>
                </a:solidFill>
                <a:latin typeface="Segoe UI" pitchFamily="34" charset="0"/>
                <a:cs typeface="Segoe UI" pitchFamily="34" charset="0"/>
              </a:rPr>
              <a:t>Silver Partner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82A7A5B-0C00-FBAF-8981-DA4A0CE22659}"/>
              </a:ext>
            </a:extLst>
          </p:cNvPr>
          <p:cNvGrpSpPr/>
          <p:nvPr/>
        </p:nvGrpSpPr>
        <p:grpSpPr>
          <a:xfrm>
            <a:off x="2108940" y="2324803"/>
            <a:ext cx="4589734" cy="773970"/>
            <a:chOff x="3631133" y="3627072"/>
            <a:chExt cx="7343575" cy="123835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7350E86-726F-119B-77D9-BDC7F13F0F8F}"/>
                </a:ext>
              </a:extLst>
            </p:cNvPr>
            <p:cNvGrpSpPr/>
            <p:nvPr/>
          </p:nvGrpSpPr>
          <p:grpSpPr>
            <a:xfrm>
              <a:off x="7633115" y="3652581"/>
              <a:ext cx="3341593" cy="1212843"/>
              <a:chOff x="7633115" y="3652581"/>
              <a:chExt cx="3341593" cy="1212843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2A42D013-F94C-8C8D-8B37-53DADBA9175E}"/>
                  </a:ext>
                </a:extLst>
              </p:cNvPr>
              <p:cNvSpPr/>
              <p:nvPr/>
            </p:nvSpPr>
            <p:spPr bwMode="auto">
              <a:xfrm>
                <a:off x="7633115" y="3652581"/>
                <a:ext cx="3341593" cy="121284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58279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15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7" name="Picture 6" descr="Logo&#10;&#10;Description automatically generated">
                <a:extLst>
                  <a:ext uri="{FF2B5EF4-FFF2-40B4-BE49-F238E27FC236}">
                    <a16:creationId xmlns:a16="http://schemas.microsoft.com/office/drawing/2014/main" id="{1B5A5971-FD83-695C-D63D-96F712501C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6118" y="3719685"/>
                <a:ext cx="2695586" cy="1078635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994613B-4E62-9702-8618-B7BC7DC19C10}"/>
                </a:ext>
              </a:extLst>
            </p:cNvPr>
            <p:cNvGrpSpPr/>
            <p:nvPr/>
          </p:nvGrpSpPr>
          <p:grpSpPr>
            <a:xfrm>
              <a:off x="3631133" y="3627072"/>
              <a:ext cx="3341593" cy="1212843"/>
              <a:chOff x="3631133" y="3627072"/>
              <a:chExt cx="3341593" cy="1212843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82B14202-77CC-A4E8-8DE6-C38465822434}"/>
                  </a:ext>
                </a:extLst>
              </p:cNvPr>
              <p:cNvSpPr/>
              <p:nvPr/>
            </p:nvSpPr>
            <p:spPr bwMode="auto">
              <a:xfrm>
                <a:off x="3631133" y="3627072"/>
                <a:ext cx="3341593" cy="121284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58279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15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9" name="Picture 8" descr="A picture containing text, tableware, plate, dishware&#10;&#10;Description automatically generated">
                <a:extLst>
                  <a:ext uri="{FF2B5EF4-FFF2-40B4-BE49-F238E27FC236}">
                    <a16:creationId xmlns:a16="http://schemas.microsoft.com/office/drawing/2014/main" id="{001F0265-0267-2361-9ADC-00250A700E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57522" y="3851297"/>
                <a:ext cx="2488815" cy="877283"/>
              </a:xfrm>
              <a:prstGeom prst="rect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5ADC450-F1B2-7D8B-DEFD-FF518F3AF297}"/>
              </a:ext>
            </a:extLst>
          </p:cNvPr>
          <p:cNvGrpSpPr/>
          <p:nvPr/>
        </p:nvGrpSpPr>
        <p:grpSpPr>
          <a:xfrm>
            <a:off x="1284321" y="3945643"/>
            <a:ext cx="2088496" cy="758027"/>
            <a:chOff x="2054914" y="6362187"/>
            <a:chExt cx="3341593" cy="1212843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DDAFCA7-7416-DF3B-3649-947810881BAE}"/>
                </a:ext>
              </a:extLst>
            </p:cNvPr>
            <p:cNvSpPr/>
            <p:nvPr/>
          </p:nvSpPr>
          <p:spPr bwMode="auto">
            <a:xfrm>
              <a:off x="2054914" y="6362187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582795" fontAlgn="base">
                <a:spcBef>
                  <a:spcPct val="0"/>
                </a:spcBef>
                <a:spcAft>
                  <a:spcPct val="0"/>
                </a:spcAft>
              </a:pPr>
              <a:endParaRPr lang="en-IN" sz="15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10" descr="A picture containing text, clipart, vector graphics&#10;&#10;Description automatically generated">
              <a:extLst>
                <a:ext uri="{FF2B5EF4-FFF2-40B4-BE49-F238E27FC236}">
                  <a16:creationId xmlns:a16="http://schemas.microsoft.com/office/drawing/2014/main" id="{4B799756-3772-C25F-8AF1-197D9C801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4646" y="6522343"/>
              <a:ext cx="2602129" cy="89253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852F02-B0DE-253F-3C98-6244EDE9EE94}"/>
              </a:ext>
            </a:extLst>
          </p:cNvPr>
          <p:cNvGrpSpPr/>
          <p:nvPr/>
        </p:nvGrpSpPr>
        <p:grpSpPr>
          <a:xfrm>
            <a:off x="5717126" y="3945643"/>
            <a:ext cx="2088496" cy="758027"/>
            <a:chOff x="9147401" y="6362187"/>
            <a:chExt cx="3341593" cy="121284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D4763A9-7D3F-6DA6-60CC-E70CDE8EE682}"/>
                </a:ext>
              </a:extLst>
            </p:cNvPr>
            <p:cNvSpPr/>
            <p:nvPr/>
          </p:nvSpPr>
          <p:spPr bwMode="auto">
            <a:xfrm>
              <a:off x="9147401" y="6362187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582795" fontAlgn="base">
                <a:spcBef>
                  <a:spcPct val="0"/>
                </a:spcBef>
                <a:spcAft>
                  <a:spcPct val="0"/>
                </a:spcAft>
              </a:pPr>
              <a:endParaRPr lang="en-IN" sz="15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91A45E6E-65E2-A232-86BC-0C878380B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5503" y="6362752"/>
              <a:ext cx="1665388" cy="1211713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BECB3D9-A2D8-363D-F2ED-24D7A27DBB8E}"/>
              </a:ext>
            </a:extLst>
          </p:cNvPr>
          <p:cNvGrpSpPr/>
          <p:nvPr/>
        </p:nvGrpSpPr>
        <p:grpSpPr>
          <a:xfrm>
            <a:off x="3500724" y="3848534"/>
            <a:ext cx="2088496" cy="952243"/>
            <a:chOff x="5644402" y="6157655"/>
            <a:chExt cx="3341593" cy="1523588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69C96F41-6DB3-CFA4-A8A9-E651D1B424DB}"/>
                </a:ext>
              </a:extLst>
            </p:cNvPr>
            <p:cNvSpPr/>
            <p:nvPr/>
          </p:nvSpPr>
          <p:spPr bwMode="auto">
            <a:xfrm>
              <a:off x="5644402" y="6313028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582795" fontAlgn="base">
                <a:spcBef>
                  <a:spcPct val="0"/>
                </a:spcBef>
                <a:spcAft>
                  <a:spcPct val="0"/>
                </a:spcAft>
              </a:pPr>
              <a:endParaRPr lang="en-IN" sz="15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Logo&#10;&#10;Description automatically generated">
              <a:extLst>
                <a:ext uri="{FF2B5EF4-FFF2-40B4-BE49-F238E27FC236}">
                  <a16:creationId xmlns:a16="http://schemas.microsoft.com/office/drawing/2014/main" id="{ACE63A88-AB55-9617-F1D6-917CF40917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360" b="24177"/>
            <a:stretch/>
          </p:blipFill>
          <p:spPr>
            <a:xfrm>
              <a:off x="5989498" y="6157655"/>
              <a:ext cx="2651400" cy="15235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4195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02759-80FB-4F51-112D-A3A574EF1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049" y="364435"/>
            <a:ext cx="6174976" cy="304699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ML in the industry is more than training models</a:t>
            </a:r>
            <a:endParaRPr lang="en-IN" sz="2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3DABBD-823A-1827-DAC5-9CF21B0FC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70" y="1098749"/>
            <a:ext cx="5972059" cy="350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640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14F05-B285-392E-4E0B-804E4A58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144" y="548024"/>
            <a:ext cx="6819212" cy="304699"/>
          </a:xfrm>
        </p:spPr>
        <p:txBody>
          <a:bodyPr/>
          <a:lstStyle/>
          <a:p>
            <a:r>
              <a:rPr lang="en-US" sz="2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ML in Production: What we think it looks like</a:t>
            </a:r>
            <a:endParaRPr lang="en-IN" sz="2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7CC8E1-CB94-2160-0616-F1B0967F9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" y="2073179"/>
            <a:ext cx="8092440" cy="220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62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14F05-B285-392E-4E0B-804E4A58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144" y="548024"/>
            <a:ext cx="6819212" cy="304699"/>
          </a:xfrm>
        </p:spPr>
        <p:txBody>
          <a:bodyPr/>
          <a:lstStyle/>
          <a:p>
            <a:r>
              <a:rPr lang="en-US" sz="2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ML in Production: What we think it looks like</a:t>
            </a:r>
            <a:endParaRPr lang="en-IN" sz="2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A8F3AC-2A63-B48D-EFD9-9FDE5CC74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44" y="1445462"/>
            <a:ext cx="8131925" cy="282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077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60;p14">
            <a:extLst>
              <a:ext uri="{FF2B5EF4-FFF2-40B4-BE49-F238E27FC236}">
                <a16:creationId xmlns:a16="http://schemas.microsoft.com/office/drawing/2014/main" id="{43E44705-115C-6826-8BE8-6CB31FC6FAA1}"/>
              </a:ext>
            </a:extLst>
          </p:cNvPr>
          <p:cNvSpPr txBox="1">
            <a:spLocks/>
          </p:cNvSpPr>
          <p:nvPr/>
        </p:nvSpPr>
        <p:spPr>
          <a:xfrm>
            <a:off x="234675" y="228625"/>
            <a:ext cx="78519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>
                <a:solidFill>
                  <a:srgbClr val="000000"/>
                </a:solidFill>
                <a:latin typeface="Segoe UI Semibold (Headings)" panose="020B0604020202020204" charset="0"/>
                <a:ea typeface="Rubik Light"/>
                <a:cs typeface="Segoe UI Semibold (Headings)" panose="020B0604020202020204" charset="0"/>
                <a:sym typeface="Rubik Light"/>
              </a:rPr>
              <a:t>About me</a:t>
            </a:r>
          </a:p>
        </p:txBody>
      </p:sp>
      <p:sp>
        <p:nvSpPr>
          <p:cNvPr id="1088" name="Google Shape;61;p14">
            <a:extLst>
              <a:ext uri="{FF2B5EF4-FFF2-40B4-BE49-F238E27FC236}">
                <a16:creationId xmlns:a16="http://schemas.microsoft.com/office/drawing/2014/main" id="{7585A152-D2AF-4BFB-D232-03D453A7FF2A}"/>
              </a:ext>
            </a:extLst>
          </p:cNvPr>
          <p:cNvSpPr txBox="1"/>
          <p:nvPr/>
        </p:nvSpPr>
        <p:spPr>
          <a:xfrm>
            <a:off x="274650" y="3507565"/>
            <a:ext cx="4022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latin typeface="Roboto" panose="02000000000000000000" pitchFamily="2" charset="0"/>
                <a:ea typeface="Roboto" panose="02000000000000000000" pitchFamily="2" charset="0"/>
                <a:cs typeface="Rubik"/>
                <a:sym typeface="Rubik"/>
              </a:rPr>
              <a:t>Jayesh Sharma</a:t>
            </a:r>
            <a:endParaRPr b="1" dirty="0">
              <a:latin typeface="Roboto" panose="02000000000000000000" pitchFamily="2" charset="0"/>
              <a:ea typeface="Roboto" panose="02000000000000000000" pitchFamily="2" charset="0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Roboto Light" panose="02000000000000000000" pitchFamily="2" charset="0"/>
                <a:ea typeface="Roboto Light" panose="02000000000000000000" pitchFamily="2" charset="0"/>
                <a:cs typeface="Rubik Light"/>
                <a:sym typeface="Rubik Light"/>
              </a:rPr>
              <a:t>Jr. Platform Engineer, </a:t>
            </a:r>
            <a:r>
              <a:rPr lang="en-GB" sz="1200" dirty="0" err="1">
                <a:latin typeface="Roboto Light" panose="02000000000000000000" pitchFamily="2" charset="0"/>
                <a:ea typeface="Roboto Light" panose="02000000000000000000" pitchFamily="2" charset="0"/>
                <a:cs typeface="Rubik Light"/>
                <a:sym typeface="Rubik Light"/>
              </a:rPr>
              <a:t>ZenML</a:t>
            </a:r>
            <a:endParaRPr sz="1200" dirty="0">
              <a:latin typeface="Roboto Light" panose="02000000000000000000" pitchFamily="2" charset="0"/>
              <a:ea typeface="Roboto Light" panose="02000000000000000000" pitchFamily="2" charset="0"/>
              <a:cs typeface="Rubik Light"/>
              <a:sym typeface="Rubik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Rubik Light"/>
              <a:ea typeface="Rubik Light"/>
              <a:cs typeface="Rubik Light"/>
              <a:sym typeface="Rubik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 dirty="0">
                <a:solidFill>
                  <a:schemeClr val="hlink"/>
                </a:solidFill>
                <a:latin typeface="Rubik Light"/>
                <a:ea typeface="Rubik Light"/>
                <a:cs typeface="Rubik Light"/>
                <a:sym typeface="Rubik Light"/>
                <a:hlinkClick r:id="rId2"/>
              </a:rPr>
              <a:t>jayesh.ext@zenml.io</a:t>
            </a:r>
            <a:endParaRPr sz="1100" dirty="0">
              <a:latin typeface="Rubik Light"/>
              <a:ea typeface="Rubik Light"/>
              <a:cs typeface="Rubik Light"/>
              <a:sym typeface="Rubik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Rubik Light"/>
              <a:ea typeface="Rubik Light"/>
              <a:cs typeface="Rubik Light"/>
              <a:sym typeface="Rubik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1089" name="Google Shape;62;p14">
            <a:extLst>
              <a:ext uri="{FF2B5EF4-FFF2-40B4-BE49-F238E27FC236}">
                <a16:creationId xmlns:a16="http://schemas.microsoft.com/office/drawing/2014/main" id="{6F793BF2-F76C-E4A7-DA06-3B7DE1D8CD8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531" b="24766"/>
          <a:stretch/>
        </p:blipFill>
        <p:spPr>
          <a:xfrm>
            <a:off x="320775" y="822315"/>
            <a:ext cx="4021198" cy="2685241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63;p14">
            <a:extLst>
              <a:ext uri="{FF2B5EF4-FFF2-40B4-BE49-F238E27FC236}">
                <a16:creationId xmlns:a16="http://schemas.microsoft.com/office/drawing/2014/main" id="{B9A7FAC8-B269-EBCA-497D-9A35B080FBFC}"/>
              </a:ext>
            </a:extLst>
          </p:cNvPr>
          <p:cNvSpPr txBox="1"/>
          <p:nvPr/>
        </p:nvSpPr>
        <p:spPr>
          <a:xfrm>
            <a:off x="4688932" y="679595"/>
            <a:ext cx="3889500" cy="264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I build and manage the infrastructure for machine learning applications at </a:t>
            </a:r>
            <a:r>
              <a:rPr lang="en-GB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ZenML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Enjoy coding, sports and music. 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Love open source ❤ and 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hiking in the nature! </a:t>
            </a: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Twitter: @wjayesh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5DA13A-B546-A192-6E70-D393C2ADC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260" y="3112052"/>
            <a:ext cx="1802823" cy="180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236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60;p14">
            <a:extLst>
              <a:ext uri="{FF2B5EF4-FFF2-40B4-BE49-F238E27FC236}">
                <a16:creationId xmlns:a16="http://schemas.microsoft.com/office/drawing/2014/main" id="{43E44705-115C-6826-8BE8-6CB31FC6FAA1}"/>
              </a:ext>
            </a:extLst>
          </p:cNvPr>
          <p:cNvSpPr txBox="1">
            <a:spLocks/>
          </p:cNvSpPr>
          <p:nvPr/>
        </p:nvSpPr>
        <p:spPr>
          <a:xfrm>
            <a:off x="234675" y="228625"/>
            <a:ext cx="78519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>
                <a:solidFill>
                  <a:srgbClr val="000000"/>
                </a:solidFill>
                <a:latin typeface="Segoe UI Semibold (Headings)" panose="020B0604020202020204" charset="0"/>
                <a:ea typeface="Rubik Light"/>
                <a:cs typeface="Segoe UI Semibold (Headings)" panose="020B0604020202020204" charset="0"/>
                <a:sym typeface="Rubik Light"/>
              </a:rPr>
              <a:t>YouTube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B9A1D4-F832-F4BE-1F29-0A93605731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95" t="7023" r="4529"/>
          <a:stretch/>
        </p:blipFill>
        <p:spPr>
          <a:xfrm>
            <a:off x="309652" y="730825"/>
            <a:ext cx="6537960" cy="38884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D82E2E-0F0E-4FBA-BCD1-AC980C6A0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223" y="1866207"/>
            <a:ext cx="1731125" cy="173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224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0;p14">
            <a:extLst>
              <a:ext uri="{FF2B5EF4-FFF2-40B4-BE49-F238E27FC236}">
                <a16:creationId xmlns:a16="http://schemas.microsoft.com/office/drawing/2014/main" id="{DA7DF6C2-A77D-4073-4272-0FBE4EC86AAC}"/>
              </a:ext>
            </a:extLst>
          </p:cNvPr>
          <p:cNvSpPr txBox="1">
            <a:spLocks/>
          </p:cNvSpPr>
          <p:nvPr/>
        </p:nvSpPr>
        <p:spPr>
          <a:xfrm>
            <a:off x="234675" y="228625"/>
            <a:ext cx="78519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b="1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Problem</a:t>
            </a:r>
            <a:r>
              <a:rPr lang="en-GB" sz="2400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rPr>
              <a:t>: Complex MLOps Landscape</a:t>
            </a:r>
          </a:p>
        </p:txBody>
      </p:sp>
      <p:sp>
        <p:nvSpPr>
          <p:cNvPr id="5" name="Google Shape;61;p14">
            <a:extLst>
              <a:ext uri="{FF2B5EF4-FFF2-40B4-BE49-F238E27FC236}">
                <a16:creationId xmlns:a16="http://schemas.microsoft.com/office/drawing/2014/main" id="{7DFEAFC1-C97B-40B2-9FBD-85B7592A43EB}"/>
              </a:ext>
            </a:extLst>
          </p:cNvPr>
          <p:cNvSpPr txBox="1"/>
          <p:nvPr/>
        </p:nvSpPr>
        <p:spPr>
          <a:xfrm>
            <a:off x="4093025" y="4739750"/>
            <a:ext cx="4976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i="1">
                <a:latin typeface="Rubik Light"/>
                <a:ea typeface="Rubik Light"/>
                <a:cs typeface="Rubik Light"/>
                <a:sym typeface="Rubik Light"/>
              </a:rPr>
              <a:t>Source: </a:t>
            </a:r>
            <a:r>
              <a:rPr lang="en-GB" sz="1000" i="1" u="sng">
                <a:solidFill>
                  <a:schemeClr val="hlink"/>
                </a:solidFill>
                <a:latin typeface="Rubik Light"/>
                <a:ea typeface="Rubik Light"/>
                <a:cs typeface="Rubik Light"/>
                <a:sym typeface="Rubik Light"/>
                <a:hlinkClick r:id="rId2"/>
              </a:rPr>
              <a:t>Full Stack Deep Learning Course</a:t>
            </a:r>
            <a:endParaRPr sz="1000" i="1"/>
          </a:p>
        </p:txBody>
      </p:sp>
      <p:pic>
        <p:nvPicPr>
          <p:cNvPr id="1057" name="Google Shape;153;p33">
            <a:extLst>
              <a:ext uri="{FF2B5EF4-FFF2-40B4-BE49-F238E27FC236}">
                <a16:creationId xmlns:a16="http://schemas.microsoft.com/office/drawing/2014/main" id="{D4294FE2-89F3-2BDD-3DE6-763E85185DA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9592"/>
          <a:stretch/>
        </p:blipFill>
        <p:spPr>
          <a:xfrm>
            <a:off x="2358764" y="2757556"/>
            <a:ext cx="4107848" cy="1659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54;p33">
            <a:extLst>
              <a:ext uri="{FF2B5EF4-FFF2-40B4-BE49-F238E27FC236}">
                <a16:creationId xmlns:a16="http://schemas.microsoft.com/office/drawing/2014/main" id="{269CF51E-7F9A-6D50-3446-20E76AA1E31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3575" y="2143242"/>
            <a:ext cx="314463" cy="364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55;p33">
            <a:extLst>
              <a:ext uri="{FF2B5EF4-FFF2-40B4-BE49-F238E27FC236}">
                <a16:creationId xmlns:a16="http://schemas.microsoft.com/office/drawing/2014/main" id="{714B2CAB-0D15-BC03-B564-5186590F6D8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3077" y="2167142"/>
            <a:ext cx="580300" cy="302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56;p33">
            <a:extLst>
              <a:ext uri="{FF2B5EF4-FFF2-40B4-BE49-F238E27FC236}">
                <a16:creationId xmlns:a16="http://schemas.microsoft.com/office/drawing/2014/main" id="{95CBE192-EBEF-7CB7-DB2A-8DD0E1A40DB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8624" y="1205706"/>
            <a:ext cx="451072" cy="33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57;p33">
            <a:extLst>
              <a:ext uri="{FF2B5EF4-FFF2-40B4-BE49-F238E27FC236}">
                <a16:creationId xmlns:a16="http://schemas.microsoft.com/office/drawing/2014/main" id="{93E6EBE7-E461-0A84-AF41-88DC7F91017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4155" t="21884" r="23717" b="21985"/>
          <a:stretch/>
        </p:blipFill>
        <p:spPr>
          <a:xfrm>
            <a:off x="4980221" y="1053146"/>
            <a:ext cx="324675" cy="352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Google Shape;158;p33">
            <a:extLst>
              <a:ext uri="{FF2B5EF4-FFF2-40B4-BE49-F238E27FC236}">
                <a16:creationId xmlns:a16="http://schemas.microsoft.com/office/drawing/2014/main" id="{1ED829A8-CC41-DF34-6433-1CCF7157F5A0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20004" t="14290" r="20332" b="14397"/>
          <a:stretch/>
        </p:blipFill>
        <p:spPr>
          <a:xfrm>
            <a:off x="5552868" y="1170613"/>
            <a:ext cx="324675" cy="388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3" name="Google Shape;159;p33">
            <a:extLst>
              <a:ext uri="{FF2B5EF4-FFF2-40B4-BE49-F238E27FC236}">
                <a16:creationId xmlns:a16="http://schemas.microsoft.com/office/drawing/2014/main" id="{65285E33-02B4-C6D7-E009-5804AF311F6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93589" y="2057331"/>
            <a:ext cx="324676" cy="32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160;p33">
            <a:extLst>
              <a:ext uri="{FF2B5EF4-FFF2-40B4-BE49-F238E27FC236}">
                <a16:creationId xmlns:a16="http://schemas.microsoft.com/office/drawing/2014/main" id="{0ACCDB4D-4EAB-D508-AD52-FC58ABC118B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311628" y="1788406"/>
            <a:ext cx="731706" cy="28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61;p33">
            <a:extLst>
              <a:ext uri="{FF2B5EF4-FFF2-40B4-BE49-F238E27FC236}">
                <a16:creationId xmlns:a16="http://schemas.microsoft.com/office/drawing/2014/main" id="{FF486CFE-CDF6-E0B1-D9C5-09D4F039BD73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10488" y="1293269"/>
            <a:ext cx="810851" cy="20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62;p33">
            <a:extLst>
              <a:ext uri="{FF2B5EF4-FFF2-40B4-BE49-F238E27FC236}">
                <a16:creationId xmlns:a16="http://schemas.microsoft.com/office/drawing/2014/main" id="{4E49B2EC-FC41-77EF-3577-56BD67F3D6AE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42338" y="1134481"/>
            <a:ext cx="324625" cy="32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" name="Google Shape;163;p33">
            <a:extLst>
              <a:ext uri="{FF2B5EF4-FFF2-40B4-BE49-F238E27FC236}">
                <a16:creationId xmlns:a16="http://schemas.microsoft.com/office/drawing/2014/main" id="{83B7E9AD-2A30-96F2-30EF-A3354C0006C5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024507" y="2498361"/>
            <a:ext cx="386975" cy="386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64;p33">
            <a:extLst>
              <a:ext uri="{FF2B5EF4-FFF2-40B4-BE49-F238E27FC236}">
                <a16:creationId xmlns:a16="http://schemas.microsoft.com/office/drawing/2014/main" id="{4035AB67-ED61-7A3C-7C24-185E20385B53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60864" y="2274729"/>
            <a:ext cx="580296" cy="20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65;p33">
            <a:extLst>
              <a:ext uri="{FF2B5EF4-FFF2-40B4-BE49-F238E27FC236}">
                <a16:creationId xmlns:a16="http://schemas.microsoft.com/office/drawing/2014/main" id="{20024E63-8665-A87B-9052-6C367196A7BF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449189" y="2529531"/>
            <a:ext cx="324625" cy="32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66;p33">
            <a:extLst>
              <a:ext uri="{FF2B5EF4-FFF2-40B4-BE49-F238E27FC236}">
                <a16:creationId xmlns:a16="http://schemas.microsoft.com/office/drawing/2014/main" id="{EF774EFD-9994-9256-5899-D0B473B479EA}"/>
              </a:ext>
            </a:extLst>
          </p:cNvPr>
          <p:cNvSpPr/>
          <p:nvPr/>
        </p:nvSpPr>
        <p:spPr>
          <a:xfrm>
            <a:off x="2800177" y="2763056"/>
            <a:ext cx="810900" cy="573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67;p33">
            <a:extLst>
              <a:ext uri="{FF2B5EF4-FFF2-40B4-BE49-F238E27FC236}">
                <a16:creationId xmlns:a16="http://schemas.microsoft.com/office/drawing/2014/main" id="{F735E1B3-EDEF-47C9-4CD6-4C19A68781A5}"/>
              </a:ext>
            </a:extLst>
          </p:cNvPr>
          <p:cNvSpPr/>
          <p:nvPr/>
        </p:nvSpPr>
        <p:spPr>
          <a:xfrm>
            <a:off x="4987152" y="2686006"/>
            <a:ext cx="984900" cy="673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2" name="Google Shape;168;p33">
            <a:extLst>
              <a:ext uri="{FF2B5EF4-FFF2-40B4-BE49-F238E27FC236}">
                <a16:creationId xmlns:a16="http://schemas.microsoft.com/office/drawing/2014/main" id="{690F81A3-9F0E-6B46-7AE3-2023F96EAF71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466501" y="2580605"/>
            <a:ext cx="553725" cy="330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69;p33">
            <a:extLst>
              <a:ext uri="{FF2B5EF4-FFF2-40B4-BE49-F238E27FC236}">
                <a16:creationId xmlns:a16="http://schemas.microsoft.com/office/drawing/2014/main" id="{85E95E23-23B8-FF66-5526-AA1E58E96452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899055" y="2580610"/>
            <a:ext cx="648622" cy="32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70;p33">
            <a:extLst>
              <a:ext uri="{FF2B5EF4-FFF2-40B4-BE49-F238E27FC236}">
                <a16:creationId xmlns:a16="http://schemas.microsoft.com/office/drawing/2014/main" id="{20181D8B-FC26-688F-0FA5-CD7A4705CACF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888303" y="2552046"/>
            <a:ext cx="314475" cy="3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71;p33">
            <a:extLst>
              <a:ext uri="{FF2B5EF4-FFF2-40B4-BE49-F238E27FC236}">
                <a16:creationId xmlns:a16="http://schemas.microsoft.com/office/drawing/2014/main" id="{30FD5FC6-84D3-D914-46B8-470EC739541D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641926" y="2556357"/>
            <a:ext cx="414950" cy="305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72;p33">
            <a:extLst>
              <a:ext uri="{FF2B5EF4-FFF2-40B4-BE49-F238E27FC236}">
                <a16:creationId xmlns:a16="http://schemas.microsoft.com/office/drawing/2014/main" id="{05C04900-FBB4-4A0B-4DA7-6233E0D6616A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711391" y="1714694"/>
            <a:ext cx="414957" cy="359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73;p33">
            <a:extLst>
              <a:ext uri="{FF2B5EF4-FFF2-40B4-BE49-F238E27FC236}">
                <a16:creationId xmlns:a16="http://schemas.microsoft.com/office/drawing/2014/main" id="{F3FDF847-7F95-4D3E-1049-157B8445801F}"/>
              </a:ext>
            </a:extLst>
          </p:cNvPr>
          <p:cNvPicPr preferRelativeResize="0"/>
          <p:nvPr/>
        </p:nvPicPr>
        <p:blipFill rotWithShape="1">
          <a:blip r:embed="rId21">
            <a:alphaModFix/>
          </a:blip>
          <a:srcRect l="22132" r="20779"/>
          <a:stretch/>
        </p:blipFill>
        <p:spPr>
          <a:xfrm>
            <a:off x="4215091" y="1573214"/>
            <a:ext cx="414960" cy="363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74;p33">
            <a:extLst>
              <a:ext uri="{FF2B5EF4-FFF2-40B4-BE49-F238E27FC236}">
                <a16:creationId xmlns:a16="http://schemas.microsoft.com/office/drawing/2014/main" id="{4F69BAC7-2541-6D01-D5C3-E89B2235A768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551868" y="1505984"/>
            <a:ext cx="426314" cy="36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75;p33">
            <a:extLst>
              <a:ext uri="{FF2B5EF4-FFF2-40B4-BE49-F238E27FC236}">
                <a16:creationId xmlns:a16="http://schemas.microsoft.com/office/drawing/2014/main" id="{ADDE9C12-4004-57BF-C658-4FEBAD978B2F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053973" y="1589094"/>
            <a:ext cx="303350" cy="3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76;p33">
            <a:extLst>
              <a:ext uri="{FF2B5EF4-FFF2-40B4-BE49-F238E27FC236}">
                <a16:creationId xmlns:a16="http://schemas.microsoft.com/office/drawing/2014/main" id="{33ABB664-BA7D-3881-ABBF-9176D5EA3627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5158501" y="2209983"/>
            <a:ext cx="985050" cy="17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77;p33">
            <a:extLst>
              <a:ext uri="{FF2B5EF4-FFF2-40B4-BE49-F238E27FC236}">
                <a16:creationId xmlns:a16="http://schemas.microsoft.com/office/drawing/2014/main" id="{FBF3F479-9BFD-3DDC-2464-7D1BD932F135}"/>
              </a:ext>
            </a:extLst>
          </p:cNvPr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3453264" y="1968859"/>
            <a:ext cx="964223" cy="20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78;p33">
            <a:extLst>
              <a:ext uri="{FF2B5EF4-FFF2-40B4-BE49-F238E27FC236}">
                <a16:creationId xmlns:a16="http://schemas.microsoft.com/office/drawing/2014/main" id="{98FE259A-CD34-8F13-FDDB-2A5B58B01B05}"/>
              </a:ext>
            </a:extLst>
          </p:cNvPr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5224014" y="1722018"/>
            <a:ext cx="360672" cy="32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79;p33">
            <a:extLst>
              <a:ext uri="{FF2B5EF4-FFF2-40B4-BE49-F238E27FC236}">
                <a16:creationId xmlns:a16="http://schemas.microsoft.com/office/drawing/2014/main" id="{17CC6A51-F612-C00C-69A0-C2751B057808}"/>
              </a:ext>
            </a:extLst>
          </p:cNvPr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3043327" y="2004444"/>
            <a:ext cx="324625" cy="23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80;p33">
            <a:extLst>
              <a:ext uri="{FF2B5EF4-FFF2-40B4-BE49-F238E27FC236}">
                <a16:creationId xmlns:a16="http://schemas.microsoft.com/office/drawing/2014/main" id="{FC3D98EF-9E2D-0B2A-BFBE-C4C6CFF834D7}"/>
              </a:ext>
            </a:extLst>
          </p:cNvPr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4866976" y="1480504"/>
            <a:ext cx="230349" cy="373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81;p33">
            <a:extLst>
              <a:ext uri="{FF2B5EF4-FFF2-40B4-BE49-F238E27FC236}">
                <a16:creationId xmlns:a16="http://schemas.microsoft.com/office/drawing/2014/main" id="{D06538BF-C923-745F-F103-26A0B65737DD}"/>
              </a:ext>
            </a:extLst>
          </p:cNvPr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5202793" y="2548656"/>
            <a:ext cx="324625" cy="32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82;p33">
            <a:extLst>
              <a:ext uri="{FF2B5EF4-FFF2-40B4-BE49-F238E27FC236}">
                <a16:creationId xmlns:a16="http://schemas.microsoft.com/office/drawing/2014/main" id="{418CC1D8-9755-5DFD-C718-D413C61C276F}"/>
              </a:ext>
            </a:extLst>
          </p:cNvPr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3668301" y="1053156"/>
            <a:ext cx="303351" cy="3129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0936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200" y="0"/>
            <a:ext cx="9144000" cy="5149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azconf</Template>
  <TotalTime>966</TotalTime>
  <Words>570</Words>
  <Application>Microsoft Office PowerPoint</Application>
  <PresentationFormat>On-screen Show (16:9)</PresentationFormat>
  <Paragraphs>60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Poppins Light</vt:lpstr>
      <vt:lpstr>Segoe UI Semibold</vt:lpstr>
      <vt:lpstr>Arial</vt:lpstr>
      <vt:lpstr>Segoe UI</vt:lpstr>
      <vt:lpstr>Poppins</vt:lpstr>
      <vt:lpstr>Rubik</vt:lpstr>
      <vt:lpstr>Roboto Light</vt:lpstr>
      <vt:lpstr>Segoe UI Semibold (Headings)</vt:lpstr>
      <vt:lpstr>Roboto</vt:lpstr>
      <vt:lpstr>Rubik Light</vt:lpstr>
      <vt:lpstr>Calibri</vt:lpstr>
      <vt:lpstr>Simple Light</vt:lpstr>
      <vt:lpstr>PowerPoint Presentation</vt:lpstr>
      <vt:lpstr>PowerPoint Presentation</vt:lpstr>
      <vt:lpstr>ML in the industry is more than training models</vt:lpstr>
      <vt:lpstr>ML in Production: What we think it looks like</vt:lpstr>
      <vt:lpstr>ML in Production: What we think it looks like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Choosing the right MLOps tool 😎</vt:lpstr>
      <vt:lpstr>PowerPoint Presentation</vt:lpstr>
      <vt:lpstr>Problem: High cost of experimentation</vt:lpstr>
      <vt:lpstr>Problem: FOMO on a new tool</vt:lpstr>
      <vt:lpstr>PowerPoint Presentation</vt:lpstr>
      <vt:lpstr>Write your code in the form of portable pipelines</vt:lpstr>
      <vt:lpstr>All the tools you need form part of a ZenML stack</vt:lpstr>
      <vt:lpstr>Switching artifact stores: Without ZenML</vt:lpstr>
      <vt:lpstr>Switching artifact stores: Without ZenML</vt:lpstr>
      <vt:lpstr>Switching artifact stores: With ZenML 🧘</vt:lpstr>
      <vt:lpstr>Switching artifact stores: With ZenML 🧘</vt:lpstr>
      <vt:lpstr>Demo: Let’s see ZenML in action! 🦸</vt:lpstr>
      <vt:lpstr>Thank you!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Jayesh Sharma</cp:lastModifiedBy>
  <cp:revision>2</cp:revision>
  <dcterms:modified xsi:type="dcterms:W3CDTF">2022-10-21T09:13:14Z</dcterms:modified>
</cp:coreProperties>
</file>